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89" r:id="rId2"/>
    <p:sldId id="394" r:id="rId3"/>
    <p:sldId id="449" r:id="rId4"/>
    <p:sldId id="487" r:id="rId5"/>
    <p:sldId id="488" r:id="rId6"/>
    <p:sldId id="489" r:id="rId7"/>
    <p:sldId id="461" r:id="rId8"/>
    <p:sldId id="417" r:id="rId9"/>
    <p:sldId id="484" r:id="rId10"/>
  </p:sldIdLst>
  <p:sldSz cx="9144000" cy="6858000" type="screen4x3"/>
  <p:notesSz cx="6797675" cy="9928225"/>
  <p:defaultTextStyle>
    <a:defPPr>
      <a:defRPr lang="de-DE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g300" initials="" lastIdx="1" clrIdx="0"/>
  <p:cmAuthor id="1" name="kg300" initials="KG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D5D"/>
    <a:srgbClr val="B2B2B2"/>
    <a:srgbClr val="777777"/>
    <a:srgbClr val="808080"/>
    <a:srgbClr val="D4DEF0"/>
    <a:srgbClr val="004494"/>
    <a:srgbClr val="CCEC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9645" autoAdjust="0"/>
  </p:normalViewPr>
  <p:slideViewPr>
    <p:cSldViewPr showGuides="1">
      <p:cViewPr>
        <p:scale>
          <a:sx n="100" d="100"/>
          <a:sy n="100" d="100"/>
        </p:scale>
        <p:origin x="-1374" y="-36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73" d="100"/>
          <a:sy n="73" d="100"/>
        </p:scale>
        <p:origin x="-3432" y="-2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122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71525"/>
            <a:ext cx="4929187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862" y="4698746"/>
            <a:ext cx="4977324" cy="446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7" tIns="46148" rIns="92297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>
                <a:sym typeface="CommonBullets" pitchFamily="34" charset="2"/>
              </a:rPr>
              <a:t>	Zweite Ebene</a:t>
            </a:r>
          </a:p>
          <a:p>
            <a:pPr lvl="2"/>
            <a:r>
              <a:rPr lang="en-GB" smtClean="0">
                <a:sym typeface="CommonBullets" pitchFamily="34" charset="2"/>
              </a:rPr>
              <a:t>Dritte Ebene</a:t>
            </a:r>
          </a:p>
          <a:p>
            <a:pPr lvl="3"/>
            <a:r>
              <a:rPr lang="en-GB" smtClean="0">
                <a:sym typeface="CommonBullets" pitchFamily="34" charset="2"/>
              </a:rPr>
              <a:t>Vierte Ebene</a:t>
            </a:r>
          </a:p>
          <a:p>
            <a:pPr lvl="4"/>
            <a:r>
              <a:rPr lang="en-GB" smtClean="0">
                <a:sym typeface="CommonBullets" pitchFamily="34" charset="2"/>
              </a:rPr>
              <a:t>Fünfte Ebene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50" y="9400670"/>
            <a:ext cx="2878510" cy="53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 defTabSz="923722">
              <a:spcBef>
                <a:spcPct val="0"/>
              </a:spcBef>
              <a:defRPr sz="1100"/>
            </a:lvl1pPr>
          </a:lstStyle>
          <a:p>
            <a:fld id="{822215C3-6788-42BE-AF07-924E9A2B00A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084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indent="-17145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  <a:sym typeface="CommonBullets" pitchFamily="34" charset="2"/>
      </a:defRPr>
    </a:lvl2pPr>
    <a:lvl3pPr marL="9144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  <a:sym typeface="CommonBullets" pitchFamily="34" charset="2"/>
      </a:defRPr>
    </a:lvl3pPr>
    <a:lvl4pPr marL="13716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  <a:sym typeface="CommonBullets" pitchFamily="34" charset="2"/>
      </a:defRPr>
    </a:lvl4pPr>
    <a:lvl5pPr marL="18288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  <a:sym typeface="CommonBullets" pitchFamily="34" charset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1449388"/>
            <a:ext cx="8280400" cy="1516062"/>
          </a:xfrm>
        </p:spPr>
        <p:txBody>
          <a:bodyPr/>
          <a:lstStyle>
            <a:lvl1pPr algn="ctr">
              <a:defRPr sz="34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0807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14675"/>
            <a:ext cx="8280400" cy="15113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2081092" name="Picture 324" descr="TitelE2_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0213"/>
            <a:ext cx="91440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109" name="Picture 341" descr="IMTEK_Logo_Far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0675"/>
            <a:ext cx="16589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54469402-61E2-40F4-A85C-A0A0ED9EBDAD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645580450"/>
      </p:ext>
    </p:extLst>
  </p:cSld>
  <p:clrMapOvr>
    <a:masterClrMapping/>
  </p:clrMapOvr>
  <p:transition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64300" y="57150"/>
            <a:ext cx="2139950" cy="6251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" y="57150"/>
            <a:ext cx="6270625" cy="6251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B9734D9A-622B-42D4-99D3-77EDD24A567C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053262357"/>
      </p:ext>
    </p:extLst>
  </p:cSld>
  <p:clrMapOvr>
    <a:masterClrMapping/>
  </p:clrMapOvr>
  <p:transition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Juni 2012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Natascha Thoma-Widmann, Katrin Grötzinger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B31F4BD6-C6EF-4AF5-A1C4-DA3747B56B8B}" type="slidenum">
              <a:rPr lang="de-DE" smtClean="0"/>
              <a:pPr/>
              <a:t>‹Nr.›</a:t>
            </a:fld>
            <a:r>
              <a:rPr lang="de-DE" smtClean="0"/>
              <a:t> -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200976"/>
      </p:ext>
    </p:extLst>
  </p:cSld>
  <p:clrMapOvr>
    <a:masterClrMapping/>
  </p:clrMapOvr>
  <p:transition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E32A347B-04D6-4551-803D-F8C1F2822838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57398804"/>
      </p:ext>
    </p:extLst>
  </p:cSld>
  <p:clrMapOvr>
    <a:masterClrMapping/>
  </p:clrMapOvr>
  <p:transition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1275" y="1341438"/>
            <a:ext cx="420528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8963" y="1341438"/>
            <a:ext cx="4205287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D00599F8-FD90-4CD3-87C6-9B0F8BCB954E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67777994"/>
      </p:ext>
    </p:extLst>
  </p:cSld>
  <p:clrMapOvr>
    <a:masterClrMapping/>
  </p:clrMapOvr>
  <p:transition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C88AD314-CACE-4EDB-A3F3-0E55491CF8D1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66470342"/>
      </p:ext>
    </p:extLst>
  </p:cSld>
  <p:clrMapOvr>
    <a:masterClrMapping/>
  </p:clrMapOvr>
  <p:transition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47DF7A5F-8B2E-4BC6-9BED-AB1ADD27917B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49162911"/>
      </p:ext>
    </p:extLst>
  </p:cSld>
  <p:clrMapOvr>
    <a:masterClrMapping/>
  </p:clrMapOvr>
  <p:transition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60D9C91C-C798-40B9-B95F-41437F534409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193726044"/>
      </p:ext>
    </p:extLst>
  </p:cSld>
  <p:clrMapOvr>
    <a:masterClrMapping/>
  </p:clrMapOvr>
  <p:transition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8A0019E8-A518-4C99-A314-A0BFAB23937E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10872351"/>
      </p:ext>
    </p:extLst>
  </p:cSld>
  <p:clrMapOvr>
    <a:masterClrMapping/>
  </p:clrMapOvr>
  <p:transition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- </a:t>
            </a:r>
            <a:fld id="{4DD21877-F429-4950-B335-08BEE351B5BE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16250737"/>
      </p:ext>
    </p:extLst>
  </p:cSld>
  <p:clrMapOvr>
    <a:masterClrMapping/>
  </p:clrMapOvr>
  <p:transition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7150"/>
            <a:ext cx="7235825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4" tIns="0" rIns="94764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 of the presentation, two lines possible if necessary</a:t>
            </a:r>
          </a:p>
        </p:txBody>
      </p:sp>
      <p:sp>
        <p:nvSpPr>
          <p:cNvPr id="841765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" y="1341438"/>
            <a:ext cx="8562975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2" tIns="42547" rIns="95992" bIns="42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</a:t>
            </a:r>
          </a:p>
          <a:p>
            <a:pPr lvl="1"/>
            <a:r>
              <a:rPr lang="en-GB" smtClean="0"/>
              <a:t>Second level </a:t>
            </a:r>
          </a:p>
          <a:p>
            <a:pPr lvl="2"/>
            <a:r>
              <a:rPr lang="en-GB" smtClean="0"/>
              <a:t>Third level</a:t>
            </a:r>
          </a:p>
          <a:p>
            <a:pPr lvl="0"/>
            <a:r>
              <a:rPr lang="en-GB" smtClean="0"/>
              <a:t>First level </a:t>
            </a:r>
          </a:p>
          <a:p>
            <a:pPr lvl="1"/>
            <a:r>
              <a:rPr lang="en-GB" smtClean="0"/>
              <a:t>Second level </a:t>
            </a:r>
          </a:p>
          <a:p>
            <a:pPr lvl="1"/>
            <a:r>
              <a:rPr lang="en-GB" smtClean="0"/>
              <a:t>Second level</a:t>
            </a:r>
          </a:p>
          <a:p>
            <a:pPr lvl="1"/>
            <a:r>
              <a:rPr lang="en-GB" smtClean="0"/>
              <a:t>Second level 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Don’t use a fourth level!</a:t>
            </a:r>
          </a:p>
          <a:p>
            <a:pPr lvl="1"/>
            <a:r>
              <a:rPr lang="en-GB" smtClean="0"/>
              <a:t>Second level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2263" y="6343650"/>
            <a:ext cx="865187" cy="423863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solidFill>
                  <a:srgbClr val="898989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de-DE" smtClean="0"/>
              <a:t>Juni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3363" y="6443663"/>
            <a:ext cx="5805487" cy="2349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solidFill>
                  <a:srgbClr val="898989"/>
                </a:solidFill>
                <a:ea typeface="Geneva" charset="-128"/>
                <a:cs typeface="Arial" charset="0"/>
              </a:defRPr>
            </a:lvl1pPr>
          </a:lstStyle>
          <a:p>
            <a:r>
              <a:rPr lang="de-DE" smtClean="0"/>
              <a:t>Natascha Thoma-Widmann, Katrin Grötzinger</a:t>
            </a:r>
            <a:endParaRPr lang="de-DE" dirty="0"/>
          </a:p>
        </p:txBody>
      </p:sp>
      <p:sp>
        <p:nvSpPr>
          <p:cNvPr id="841853" name="Line 125"/>
          <p:cNvSpPr>
            <a:spLocks noChangeShapeType="1"/>
          </p:cNvSpPr>
          <p:nvPr/>
        </p:nvSpPr>
        <p:spPr bwMode="auto">
          <a:xfrm>
            <a:off x="0" y="1196975"/>
            <a:ext cx="8599488" cy="0"/>
          </a:xfrm>
          <a:prstGeom prst="line">
            <a:avLst/>
          </a:prstGeom>
          <a:noFill/>
          <a:ln w="28575">
            <a:solidFill>
              <a:srgbClr val="C0C0C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41871" name="Picture 14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5907088"/>
            <a:ext cx="49847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1875" name="Rectangle 1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4357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800">
                <a:solidFill>
                  <a:srgbClr val="898989"/>
                </a:solidFill>
              </a:defRPr>
            </a:lvl1pPr>
          </a:lstStyle>
          <a:p>
            <a:r>
              <a:rPr lang="de-DE"/>
              <a:t>- </a:t>
            </a:r>
            <a:fld id="{B31F4BD6-C6EF-4AF5-A1C4-DA3747B56B8B}" type="slidenum">
              <a:rPr lang="de-DE"/>
              <a:pPr/>
              <a:t>‹Nr.›</a:t>
            </a:fld>
            <a:r>
              <a:rPr lang="de-DE"/>
              <a:t> -</a:t>
            </a:r>
          </a:p>
        </p:txBody>
      </p:sp>
      <p:pic>
        <p:nvPicPr>
          <p:cNvPr id="841876" name="Picture 148" descr="IMTEK_Logo_Farb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258763"/>
            <a:ext cx="1027112" cy="45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20000"/>
  <p:timing>
    <p:tnLst>
      <p:par>
        <p:cTn id="1" dur="indefinite" restart="never" nodeType="tmRoot"/>
      </p:par>
    </p:tnLst>
  </p:timing>
  <p:hf hdr="0"/>
  <p:txStyles>
    <p:titleStyle>
      <a:lvl1pPr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defTabSz="8016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71450" indent="-171450" algn="l" defTabSz="852488" rtl="0" eaLnBrk="1" fontAlgn="base" hangingPunct="1">
        <a:spcBef>
          <a:spcPct val="150000"/>
        </a:spcBef>
        <a:spcAft>
          <a:spcPct val="20000"/>
        </a:spcAft>
        <a:buClr>
          <a:srgbClr val="0000CC"/>
        </a:buClr>
        <a:buSzPct val="85000"/>
        <a:buFont typeface="Wingdings" pitchFamily="2" charset="2"/>
        <a:buBlip>
          <a:blip r:embed="rId15"/>
        </a:buBlip>
        <a:tabLst>
          <a:tab pos="171450" algn="l"/>
        </a:tabLst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522288" indent="-336550" algn="l" defTabSz="852488" rtl="0" eaLnBrk="1" fontAlgn="base" hangingPunct="1">
        <a:spcBef>
          <a:spcPct val="50000"/>
        </a:spcBef>
        <a:spcAft>
          <a:spcPct val="0"/>
        </a:spcAft>
        <a:buClr>
          <a:srgbClr val="CCCCCC"/>
        </a:buClr>
        <a:buSzPct val="120000"/>
        <a:buFont typeface="Wingdings" pitchFamily="2" charset="2"/>
        <a:buChar char="§"/>
        <a:tabLst>
          <a:tab pos="171450" algn="l"/>
        </a:tabLst>
        <a:defRPr sz="2000">
          <a:solidFill>
            <a:schemeClr val="tx1"/>
          </a:solidFill>
          <a:latin typeface="+mn-lt"/>
        </a:defRPr>
      </a:lvl2pPr>
      <a:lvl3pPr marL="769938" indent="-246063" algn="l" defTabSz="852488" rtl="0" eaLnBrk="1" fontAlgn="base" hangingPunct="1">
        <a:spcBef>
          <a:spcPct val="20000"/>
        </a:spcBef>
        <a:spcAft>
          <a:spcPct val="0"/>
        </a:spcAft>
        <a:buClr>
          <a:srgbClr val="CCCCCC"/>
        </a:buClr>
        <a:buSzPct val="90000"/>
        <a:buFont typeface="Wingdings" pitchFamily="2" charset="2"/>
        <a:buChar char="Ø"/>
        <a:tabLst>
          <a:tab pos="171450" algn="l"/>
        </a:tabLst>
        <a:defRPr>
          <a:solidFill>
            <a:schemeClr val="tx1"/>
          </a:solidFill>
          <a:latin typeface="+mn-lt"/>
        </a:defRPr>
      </a:lvl3pPr>
      <a:lvl4pPr marL="935038" algn="l" defTabSz="852488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25000"/>
        <a:buBlip>
          <a:blip r:embed="rId15"/>
        </a:buBlip>
        <a:tabLst>
          <a:tab pos="171450" algn="l"/>
        </a:tabLst>
        <a:defRPr sz="1700">
          <a:solidFill>
            <a:schemeClr val="tx1"/>
          </a:solidFill>
          <a:latin typeface="+mn-lt"/>
        </a:defRPr>
      </a:lvl4pPr>
      <a:lvl5pPr marL="1104900" algn="l" defTabSz="852488" rtl="0" eaLnBrk="1" fontAlgn="base" hangingPunct="1">
        <a:spcBef>
          <a:spcPct val="20000"/>
        </a:spcBef>
        <a:spcAft>
          <a:spcPct val="0"/>
        </a:spcAft>
        <a:buSzPct val="25000"/>
        <a:buBlip>
          <a:blip r:embed="rId15"/>
        </a:buBlip>
        <a:tabLst>
          <a:tab pos="171450" algn="l"/>
        </a:tabLst>
        <a:defRPr sz="1700">
          <a:solidFill>
            <a:schemeClr val="tx1"/>
          </a:solidFill>
          <a:latin typeface="+mn-lt"/>
        </a:defRPr>
      </a:lvl5pPr>
      <a:lvl6pPr marL="1562100" algn="l" defTabSz="852488" rtl="0" eaLnBrk="1" fontAlgn="base" hangingPunct="1">
        <a:spcBef>
          <a:spcPct val="20000"/>
        </a:spcBef>
        <a:spcAft>
          <a:spcPct val="0"/>
        </a:spcAft>
        <a:buSzPct val="25000"/>
        <a:buBlip>
          <a:blip r:embed="rId15"/>
        </a:buBlip>
        <a:tabLst>
          <a:tab pos="171450" algn="l"/>
        </a:tabLst>
        <a:defRPr sz="1700">
          <a:solidFill>
            <a:schemeClr val="tx1"/>
          </a:solidFill>
          <a:latin typeface="+mn-lt"/>
        </a:defRPr>
      </a:lvl6pPr>
      <a:lvl7pPr marL="2019300" algn="l" defTabSz="852488" rtl="0" eaLnBrk="1" fontAlgn="base" hangingPunct="1">
        <a:spcBef>
          <a:spcPct val="20000"/>
        </a:spcBef>
        <a:spcAft>
          <a:spcPct val="0"/>
        </a:spcAft>
        <a:buSzPct val="25000"/>
        <a:buBlip>
          <a:blip r:embed="rId15"/>
        </a:buBlip>
        <a:tabLst>
          <a:tab pos="171450" algn="l"/>
        </a:tabLst>
        <a:defRPr sz="1700">
          <a:solidFill>
            <a:schemeClr val="tx1"/>
          </a:solidFill>
          <a:latin typeface="+mn-lt"/>
        </a:defRPr>
      </a:lvl7pPr>
      <a:lvl8pPr marL="2476500" algn="l" defTabSz="852488" rtl="0" eaLnBrk="1" fontAlgn="base" hangingPunct="1">
        <a:spcBef>
          <a:spcPct val="20000"/>
        </a:spcBef>
        <a:spcAft>
          <a:spcPct val="0"/>
        </a:spcAft>
        <a:buSzPct val="25000"/>
        <a:buBlip>
          <a:blip r:embed="rId15"/>
        </a:buBlip>
        <a:tabLst>
          <a:tab pos="171450" algn="l"/>
        </a:tabLst>
        <a:defRPr sz="1700">
          <a:solidFill>
            <a:schemeClr val="tx1"/>
          </a:solidFill>
          <a:latin typeface="+mn-lt"/>
        </a:defRPr>
      </a:lvl8pPr>
      <a:lvl9pPr marL="2933700" algn="l" defTabSz="852488" rtl="0" eaLnBrk="1" fontAlgn="base" hangingPunct="1">
        <a:spcBef>
          <a:spcPct val="20000"/>
        </a:spcBef>
        <a:spcAft>
          <a:spcPct val="0"/>
        </a:spcAft>
        <a:buSzPct val="25000"/>
        <a:buBlip>
          <a:blip r:embed="rId15"/>
        </a:buBlip>
        <a:tabLst>
          <a:tab pos="171450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i-freiburg.de/tf-infoportal/doku.php/tf-infoportal/dokumentation/typo3/typo3-einrichten" TargetMode="External"/><Relationship Id="rId7" Type="http://schemas.openxmlformats.org/officeDocument/2006/relationships/hyperlink" Target="https://wiki.uni-freiburg.de/tf-infoportal/doku.php/tf-infoportal/dokumentation/typo3/kalender/kalendereintrag-uebersetze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uni-freiburg.de/tf-infoportal/doku.php/tf-infoportal/dokumentation/typo3/kalender/kalendereintrag-anlegen" TargetMode="External"/><Relationship Id="rId5" Type="http://schemas.openxmlformats.org/officeDocument/2006/relationships/hyperlink" Target="https://wiki.uni-freiburg.de/tf-infoportal/doku.php/tf-infoportal/dokumentation/typo3/news/news-uebersetzen" TargetMode="External"/><Relationship Id="rId4" Type="http://schemas.openxmlformats.org/officeDocument/2006/relationships/hyperlink" Target="https://wiki.uni-freiburg.de/tf-infoportal/doku.php/tf-infoportal/dokumentation/typo3/news/news-anlege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lone.org/documentation/manual/plone-3-user-manual" TargetMode="External"/><Relationship Id="rId2" Type="http://schemas.openxmlformats.org/officeDocument/2006/relationships/hyperlink" Target="https://wiki.uni-freiburg.de/tf-infoportal/doku.php/tf-infoport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ms.uni-freiburg.d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uni-freiburg.de/kontakt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ms.uni-freiburg.de/schulu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3336" name="Group 8"/>
          <p:cNvGrpSpPr>
            <a:grpSpLocks/>
          </p:cNvGrpSpPr>
          <p:nvPr/>
        </p:nvGrpSpPr>
        <p:grpSpPr bwMode="auto">
          <a:xfrm>
            <a:off x="852488" y="5819775"/>
            <a:ext cx="6835775" cy="711200"/>
            <a:chOff x="537" y="3518"/>
            <a:chExt cx="4712" cy="596"/>
          </a:xfrm>
        </p:grpSpPr>
        <p:pic>
          <p:nvPicPr>
            <p:cNvPr id="2403333" name="Picture 5" descr="HSG-IMIT_72dp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" y="3519"/>
              <a:ext cx="1470" cy="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2403334" name="Object 6"/>
            <p:cNvGraphicFramePr>
              <a:graphicFrameLocks noChangeAspect="1"/>
            </p:cNvGraphicFramePr>
            <p:nvPr/>
          </p:nvGraphicFramePr>
          <p:xfrm>
            <a:off x="2300" y="3548"/>
            <a:ext cx="1159" cy="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3988" name="Image" r:id="rId4" imgW="6704762" imgH="3276190" progId="Photoshop.Image.9">
                    <p:embed/>
                  </p:oleObj>
                </mc:Choice>
                <mc:Fallback>
                  <p:oleObj name="Image" r:id="rId4" imgW="6704762" imgH="3276190" progId="Photoshop.Image.9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0" y="3548"/>
                          <a:ext cx="1159" cy="5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03335" name="Object 7"/>
            <p:cNvGraphicFramePr>
              <a:graphicFrameLocks noChangeAspect="1"/>
            </p:cNvGraphicFramePr>
            <p:nvPr/>
          </p:nvGraphicFramePr>
          <p:xfrm>
            <a:off x="537" y="3518"/>
            <a:ext cx="1554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3989" name="Image" r:id="rId6" imgW="3898413" imgH="1371429" progId="Photoshop.Image.9">
                    <p:embed/>
                  </p:oleObj>
                </mc:Choice>
                <mc:Fallback>
                  <p:oleObj name="Image" r:id="rId6" imgW="3898413" imgH="1371429" progId="Photoshop.Image.9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" y="3518"/>
                          <a:ext cx="1554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03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47800"/>
            <a:ext cx="8280400" cy="1470025"/>
          </a:xfrm>
        </p:spPr>
        <p:txBody>
          <a:bodyPr/>
          <a:lstStyle/>
          <a:p>
            <a:r>
              <a:rPr lang="en-US" dirty="0" err="1" smtClean="0"/>
              <a:t>Relaunch</a:t>
            </a:r>
            <a:r>
              <a:rPr lang="en-US" dirty="0" smtClean="0"/>
              <a:t> IMTEK-Website </a:t>
            </a:r>
            <a:br>
              <a:rPr lang="en-US" dirty="0" smtClean="0"/>
            </a:br>
            <a:r>
              <a:rPr lang="en-US" dirty="0" err="1" smtClean="0"/>
              <a:t>Leitfaden</a:t>
            </a:r>
            <a:r>
              <a:rPr lang="en-US" dirty="0" smtClean="0"/>
              <a:t> </a:t>
            </a:r>
            <a:r>
              <a:rPr lang="en-US" dirty="0" err="1" smtClean="0"/>
              <a:t>Eingabe</a:t>
            </a:r>
            <a:r>
              <a:rPr lang="en-US" dirty="0" smtClean="0"/>
              <a:t> News, </a:t>
            </a:r>
            <a:r>
              <a:rPr lang="en-US" dirty="0" err="1" smtClean="0"/>
              <a:t>Termine</a:t>
            </a:r>
            <a:r>
              <a:rPr lang="en-US" dirty="0" smtClean="0"/>
              <a:t> in Typo3 </a:t>
            </a:r>
            <a:br>
              <a:rPr lang="en-US" dirty="0" smtClean="0"/>
            </a:br>
            <a:r>
              <a:rPr lang="en-US" dirty="0" err="1" smtClean="0"/>
              <a:t>Schulung</a:t>
            </a:r>
            <a:r>
              <a:rPr lang="en-US" dirty="0" smtClean="0"/>
              <a:t> am 25.06.2012</a:t>
            </a:r>
            <a:endParaRPr lang="en-US" sz="3200" dirty="0"/>
          </a:p>
        </p:txBody>
      </p:sp>
      <p:sp>
        <p:nvSpPr>
          <p:cNvPr id="2403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280400" cy="1511300"/>
          </a:xfrm>
        </p:spPr>
        <p:txBody>
          <a:bodyPr/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Natascha</a:t>
            </a:r>
            <a:r>
              <a:rPr lang="en-US" sz="1800" dirty="0" smtClean="0"/>
              <a:t> </a:t>
            </a:r>
            <a:r>
              <a:rPr lang="en-US" sz="1800" dirty="0" err="1" smtClean="0"/>
              <a:t>Thoma-Widmann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 smtClean="0"/>
              <a:t>Technische</a:t>
            </a:r>
            <a:r>
              <a:rPr lang="en-US" sz="1800" dirty="0" smtClean="0"/>
              <a:t> </a:t>
            </a:r>
            <a:r>
              <a:rPr lang="en-US" sz="1800" dirty="0" err="1" smtClean="0"/>
              <a:t>Fakultät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Katrin</a:t>
            </a:r>
            <a:r>
              <a:rPr lang="en-US" sz="1800" dirty="0" smtClean="0"/>
              <a:t> </a:t>
            </a:r>
            <a:r>
              <a:rPr lang="en-US" sz="1800" dirty="0" err="1"/>
              <a:t>Grötzinger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Institut</a:t>
            </a:r>
            <a:r>
              <a:rPr lang="en-US" sz="1800" dirty="0"/>
              <a:t> </a:t>
            </a:r>
            <a:r>
              <a:rPr lang="en-US" sz="1800" dirty="0" err="1"/>
              <a:t>für</a:t>
            </a:r>
            <a:r>
              <a:rPr lang="en-US" sz="1800" dirty="0"/>
              <a:t> </a:t>
            </a:r>
            <a:r>
              <a:rPr lang="en-US" sz="1800" dirty="0" err="1"/>
              <a:t>Mikrosystemtechnik</a:t>
            </a:r>
            <a:r>
              <a:rPr lang="en-US" sz="1800" dirty="0"/>
              <a:t> – IMTEK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 smtClean="0"/>
              <a:t>Stan</a:t>
            </a:r>
            <a:endParaRPr lang="en-US" sz="1800" dirty="0"/>
          </a:p>
        </p:txBody>
      </p:sp>
      <p:sp>
        <p:nvSpPr>
          <p:cNvPr id="2403332" name="Rectangle 4"/>
          <p:cNvSpPr>
            <a:spLocks noChangeArrowheads="1"/>
          </p:cNvSpPr>
          <p:nvPr/>
        </p:nvSpPr>
        <p:spPr bwMode="auto">
          <a:xfrm>
            <a:off x="488950" y="4973638"/>
            <a:ext cx="7453313" cy="1571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707" tIns="41139" rIns="85707" bIns="41139" anchor="ctr"/>
          <a:lstStyle/>
          <a:p>
            <a:pPr defTabSz="871538">
              <a:spcBef>
                <a:spcPct val="0"/>
              </a:spcBef>
            </a:pPr>
            <a:r>
              <a:rPr lang="en-US" sz="2000" dirty="0" smtClean="0"/>
              <a:t>Stand: 22.06.2012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2263" y="6343650"/>
            <a:ext cx="865187" cy="423863"/>
          </a:xfrm>
        </p:spPr>
        <p:txBody>
          <a:bodyPr/>
          <a:lstStyle/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503363" y="6443663"/>
            <a:ext cx="5805487" cy="234950"/>
          </a:xfrm>
        </p:spPr>
        <p:txBody>
          <a:bodyPr/>
          <a:lstStyle/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51725" y="6435725"/>
            <a:ext cx="1223963" cy="217488"/>
          </a:xfrm>
        </p:spPr>
        <p:txBody>
          <a:bodyPr/>
          <a:lstStyle/>
          <a:p>
            <a:r>
              <a:rPr lang="de-DE"/>
              <a:t>- </a:t>
            </a:r>
            <a:fld id="{DE97F5E1-3ED0-4393-A670-142C2294E54A}" type="slidenum">
              <a:rPr lang="de-DE"/>
              <a:pPr/>
              <a:t>2</a:t>
            </a:fld>
            <a:r>
              <a:rPr lang="de-DE"/>
              <a:t> -</a:t>
            </a:r>
          </a:p>
        </p:txBody>
      </p:sp>
      <p:sp>
        <p:nvSpPr>
          <p:cNvPr id="240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Inhaltsverzeichnis</a:t>
            </a:r>
            <a:r>
              <a:rPr lang="en-US" dirty="0" smtClean="0"/>
              <a:t> 1/2</a:t>
            </a:r>
            <a:endParaRPr lang="en-US" dirty="0"/>
          </a:p>
        </p:txBody>
      </p:sp>
      <p:sp>
        <p:nvSpPr>
          <p:cNvPr id="240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" y="1341438"/>
            <a:ext cx="8562975" cy="46942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Schulung</a:t>
            </a:r>
            <a:r>
              <a:rPr lang="en-US" u="sng" dirty="0" smtClean="0"/>
              <a:t> </a:t>
            </a:r>
            <a:r>
              <a:rPr lang="en-US" u="sng" dirty="0"/>
              <a:t>am </a:t>
            </a:r>
            <a:r>
              <a:rPr lang="en-US" u="sng" dirty="0" smtClean="0"/>
              <a:t>25.06.2012 “Typo 3”</a:t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dirty="0" smtClean="0"/>
              <a:t>	</a:t>
            </a:r>
            <a:r>
              <a:rPr lang="en-US" dirty="0" err="1" smtClean="0"/>
              <a:t>Einleitung</a:t>
            </a:r>
            <a:endParaRPr lang="en-US" dirty="0" smtClean="0"/>
          </a:p>
          <a:p>
            <a:pPr lvl="1"/>
            <a:r>
              <a:rPr lang="en-US" dirty="0" err="1"/>
              <a:t>Konzept</a:t>
            </a:r>
            <a:r>
              <a:rPr lang="en-US" dirty="0"/>
              <a:t> der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smtClean="0"/>
              <a:t>IMTEK-</a:t>
            </a:r>
            <a:r>
              <a:rPr lang="en-US" dirty="0" err="1" smtClean="0"/>
              <a:t>Internetpräsenz</a:t>
            </a:r>
            <a:endParaRPr lang="en-US" dirty="0" smtClean="0"/>
          </a:p>
          <a:p>
            <a:r>
              <a:rPr lang="en-US" dirty="0" smtClean="0"/>
              <a:t>Typo3 </a:t>
            </a:r>
            <a:r>
              <a:rPr lang="en-US" dirty="0"/>
              <a:t>– </a:t>
            </a:r>
            <a:r>
              <a:rPr lang="en-US" dirty="0" err="1"/>
              <a:t>Eingabe</a:t>
            </a:r>
            <a:r>
              <a:rPr lang="en-US" dirty="0"/>
              <a:t> von…</a:t>
            </a:r>
          </a:p>
          <a:p>
            <a:pPr lvl="1"/>
            <a:r>
              <a:rPr lang="en-US" dirty="0" smtClean="0"/>
              <a:t>News</a:t>
            </a:r>
          </a:p>
          <a:p>
            <a:pPr lvl="1"/>
            <a:r>
              <a:rPr lang="en-US" dirty="0" err="1" smtClean="0"/>
              <a:t>Terminen</a:t>
            </a:r>
            <a:endParaRPr lang="en-US" dirty="0"/>
          </a:p>
          <a:p>
            <a:pPr lvl="1"/>
            <a:endParaRPr lang="en-US" dirty="0" smtClean="0"/>
          </a:p>
          <a:p>
            <a:pPr marL="185738" lvl="1" indent="0">
              <a:buNone/>
            </a:pPr>
            <a:r>
              <a:rPr lang="en-US" b="1" dirty="0" err="1" smtClean="0"/>
              <a:t>Fragerunde</a:t>
            </a:r>
            <a:endParaRPr lang="en-US" b="1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2263" y="6343650"/>
            <a:ext cx="865187" cy="423863"/>
          </a:xfrm>
        </p:spPr>
        <p:txBody>
          <a:bodyPr/>
          <a:lstStyle/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503363" y="6443663"/>
            <a:ext cx="5805487" cy="234950"/>
          </a:xfrm>
        </p:spPr>
        <p:txBody>
          <a:bodyPr/>
          <a:lstStyle/>
          <a:p>
            <a:r>
              <a:rPr lang="de-DE" smtClean="0"/>
              <a:t>Natascha Thoma-Widmann, Katrin Grötzinger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51725" y="6435725"/>
            <a:ext cx="1223963" cy="217488"/>
          </a:xfrm>
        </p:spPr>
        <p:txBody>
          <a:bodyPr/>
          <a:lstStyle/>
          <a:p>
            <a:r>
              <a:rPr lang="de-DE"/>
              <a:t>- </a:t>
            </a:r>
            <a:fld id="{DE97F5E1-3ED0-4393-A670-142C2294E54A}" type="slidenum">
              <a:rPr lang="de-DE"/>
              <a:pPr/>
              <a:t>3</a:t>
            </a:fld>
            <a:r>
              <a:rPr lang="de-DE"/>
              <a:t> -</a:t>
            </a:r>
          </a:p>
        </p:txBody>
      </p:sp>
      <p:sp>
        <p:nvSpPr>
          <p:cNvPr id="240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Inhaltsverzeichnis</a:t>
            </a:r>
            <a:r>
              <a:rPr lang="en-US" dirty="0" smtClean="0"/>
              <a:t> 2/2</a:t>
            </a:r>
            <a:endParaRPr lang="en-US" dirty="0"/>
          </a:p>
        </p:txBody>
      </p:sp>
      <p:sp>
        <p:nvSpPr>
          <p:cNvPr id="240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" y="1341438"/>
            <a:ext cx="8562975" cy="4694237"/>
          </a:xfrm>
        </p:spPr>
        <p:txBody>
          <a:bodyPr/>
          <a:lstStyle/>
          <a:p>
            <a:r>
              <a:rPr lang="en-US" u="sng" dirty="0" err="1" smtClean="0"/>
              <a:t>Hilfe</a:t>
            </a:r>
            <a:endParaRPr lang="en-US" u="sng" dirty="0" smtClean="0"/>
          </a:p>
          <a:p>
            <a:pPr lvl="1"/>
            <a:r>
              <a:rPr lang="en-US" dirty="0" smtClean="0"/>
              <a:t>Online-Support</a:t>
            </a:r>
          </a:p>
          <a:p>
            <a:pPr lvl="1"/>
            <a:r>
              <a:rPr lang="en-US" dirty="0" smtClean="0"/>
              <a:t>Offline-Support</a:t>
            </a:r>
          </a:p>
        </p:txBody>
      </p:sp>
    </p:spTree>
    <p:extLst>
      <p:ext uri="{BB962C8B-B14F-4D97-AF65-F5344CB8AC3E}">
        <p14:creationId xmlns:p14="http://schemas.microsoft.com/office/powerpoint/2010/main" val="2567980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err="1" smtClean="0"/>
              <a:t>Einleitung</a:t>
            </a:r>
            <a:r>
              <a:rPr lang="en-US" dirty="0" smtClean="0"/>
              <a:t> – </a:t>
            </a:r>
            <a:r>
              <a:rPr lang="en-US" dirty="0" err="1" smtClean="0"/>
              <a:t>Konzept</a:t>
            </a:r>
            <a:r>
              <a:rPr lang="en-US" dirty="0" smtClean="0"/>
              <a:t> </a:t>
            </a:r>
            <a:r>
              <a:rPr lang="en-US" dirty="0"/>
              <a:t>der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IMTEK-</a:t>
            </a:r>
            <a:r>
              <a:rPr lang="en-US" dirty="0" err="1" smtClean="0"/>
              <a:t>Internetpräsenz</a:t>
            </a:r>
            <a:r>
              <a:rPr lang="en-US" dirty="0" smtClean="0"/>
              <a:t> 1/2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1503363" y="6443663"/>
            <a:ext cx="5805487" cy="234950"/>
          </a:xfrm>
        </p:spPr>
        <p:txBody>
          <a:bodyPr/>
          <a:lstStyle/>
          <a:p>
            <a:r>
              <a:rPr lang="de-DE" dirty="0" smtClean="0"/>
              <a:t>Natascha Thoma-Widmann, Katrin Grötzinger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451725" y="6435725"/>
            <a:ext cx="1223963" cy="217488"/>
          </a:xfrm>
        </p:spPr>
        <p:txBody>
          <a:bodyPr/>
          <a:lstStyle/>
          <a:p>
            <a:r>
              <a:rPr lang="de-DE" dirty="0" smtClean="0"/>
              <a:t>- </a:t>
            </a:r>
            <a:fld id="{AA1B3E48-C700-4B8B-B1D8-E21F31F965EC}" type="slidenum">
              <a:rPr lang="de-DE" smtClean="0"/>
              <a:pPr/>
              <a:t>4</a:t>
            </a:fld>
            <a:r>
              <a:rPr lang="de-DE" dirty="0" smtClean="0"/>
              <a:t> -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940152" y="2000783"/>
            <a:ext cx="216024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Lehrstuhlseite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smtClean="0"/>
              <a:t>statische Seiten</a:t>
            </a:r>
            <a:br>
              <a:rPr lang="de-DE" dirty="0" smtClean="0"/>
            </a:br>
            <a:endParaRPr lang="de-DE" dirty="0" smtClean="0"/>
          </a:p>
          <a:p>
            <a:pPr marL="285750" indent="-285750" algn="l">
              <a:buFont typeface="Wingdings" pitchFamily="2" charset="2"/>
              <a:buChar char="§"/>
            </a:pPr>
            <a:r>
              <a:rPr lang="de-DE" dirty="0" smtClean="0"/>
              <a:t>Forschung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de-DE" dirty="0" smtClean="0"/>
              <a:t>Lehre 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de-DE" dirty="0" smtClean="0"/>
              <a:t>Kontakt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83568" y="1993783"/>
            <a:ext cx="216024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News, </a:t>
            </a:r>
            <a:br>
              <a:rPr lang="de-DE" b="1" dirty="0" smtClean="0"/>
            </a:br>
            <a:r>
              <a:rPr lang="de-DE" b="1" dirty="0" smtClean="0"/>
              <a:t>Termine</a:t>
            </a:r>
          </a:p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smtClean="0"/>
              <a:t>dynamische</a:t>
            </a:r>
            <a:br>
              <a:rPr lang="de-DE" dirty="0" smtClean="0"/>
            </a:br>
            <a:r>
              <a:rPr lang="de-DE" dirty="0" smtClean="0"/>
              <a:t>Seiten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14" name="Textfeld 13"/>
          <p:cNvSpPr txBox="1"/>
          <p:nvPr/>
        </p:nvSpPr>
        <p:spPr>
          <a:xfrm>
            <a:off x="3347864" y="1975797"/>
            <a:ext cx="216024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Projekte,</a:t>
            </a:r>
            <a:br>
              <a:rPr lang="de-DE" b="1" dirty="0" smtClean="0"/>
            </a:br>
            <a:r>
              <a:rPr lang="de-DE" b="1" dirty="0" smtClean="0"/>
              <a:t>Publikationen,</a:t>
            </a:r>
            <a:br>
              <a:rPr lang="de-DE" b="1" dirty="0" smtClean="0"/>
            </a:br>
            <a:r>
              <a:rPr lang="de-DE" b="1" dirty="0" smtClean="0"/>
              <a:t>Mitarbeiter</a:t>
            </a:r>
          </a:p>
          <a:p>
            <a:r>
              <a:rPr lang="de-DE" dirty="0" smtClean="0"/>
              <a:t>dynamische</a:t>
            </a:r>
            <a:br>
              <a:rPr lang="de-DE" dirty="0" smtClean="0"/>
            </a:br>
            <a:r>
              <a:rPr lang="de-DE" dirty="0" smtClean="0"/>
              <a:t>Seiten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1422728"/>
            <a:ext cx="748883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Neue IMTEK-Webseite</a:t>
            </a:r>
            <a:endParaRPr lang="de-DE" b="1" dirty="0"/>
          </a:p>
        </p:txBody>
      </p:sp>
      <p:sp>
        <p:nvSpPr>
          <p:cNvPr id="15" name="Pfeil nach unten 14"/>
          <p:cNvSpPr/>
          <p:nvPr/>
        </p:nvSpPr>
        <p:spPr bwMode="auto">
          <a:xfrm rot="10800000">
            <a:off x="4211960" y="4797152"/>
            <a:ext cx="432048" cy="576064"/>
          </a:xfrm>
          <a:prstGeom prst="downArrow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Pfeil nach unten 16"/>
          <p:cNvSpPr/>
          <p:nvPr/>
        </p:nvSpPr>
        <p:spPr bwMode="auto">
          <a:xfrm rot="10800000">
            <a:off x="1444107" y="4797152"/>
            <a:ext cx="432048" cy="576064"/>
          </a:xfrm>
          <a:prstGeom prst="downArrow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Pfeil nach unten 17"/>
          <p:cNvSpPr/>
          <p:nvPr/>
        </p:nvSpPr>
        <p:spPr bwMode="auto">
          <a:xfrm rot="10800000">
            <a:off x="6785737" y="4797152"/>
            <a:ext cx="432048" cy="576064"/>
          </a:xfrm>
          <a:prstGeom prst="downArrow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694450" y="5373216"/>
            <a:ext cx="146706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Forschungs-</a:t>
            </a:r>
            <a:br>
              <a:rPr lang="de-DE" dirty="0" smtClean="0"/>
            </a:br>
            <a:r>
              <a:rPr lang="de-DE" dirty="0" err="1" smtClean="0"/>
              <a:t>datenbank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1221518" y="5373216"/>
            <a:ext cx="8772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err="1" smtClean="0"/>
              <a:t>Typo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605741" y="5373216"/>
            <a:ext cx="7745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err="1" smtClean="0"/>
              <a:t>Plone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4294967295"/>
          </p:nvPr>
        </p:nvSpPr>
        <p:spPr>
          <a:xfrm>
            <a:off x="322263" y="6343650"/>
            <a:ext cx="865187" cy="423863"/>
          </a:xfrm>
        </p:spPr>
        <p:txBody>
          <a:bodyPr/>
          <a:lstStyle/>
          <a:p>
            <a:r>
              <a:rPr lang="de-DE" smtClean="0"/>
              <a:t>Juni 2012</a:t>
            </a:r>
            <a:endParaRPr lang="de-DE" dirty="0"/>
          </a:p>
        </p:txBody>
      </p:sp>
      <p:sp>
        <p:nvSpPr>
          <p:cNvPr id="4" name="Geschweifte Klammer links 3"/>
          <p:cNvSpPr/>
          <p:nvPr/>
        </p:nvSpPr>
        <p:spPr bwMode="auto">
          <a:xfrm>
            <a:off x="332822" y="1930099"/>
            <a:ext cx="360040" cy="3003689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 rot="16200000">
            <a:off x="-391905" y="3219063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chemeClr val="tx2"/>
                </a:solidFill>
              </a:rPr>
              <a:t>Inhalte</a:t>
            </a:r>
            <a:endParaRPr lang="de-DE" sz="1200" b="1" dirty="0">
              <a:solidFill>
                <a:schemeClr val="tx2"/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1760637" y="5733256"/>
            <a:ext cx="2551828" cy="5442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4312465" y="6025933"/>
            <a:ext cx="1" cy="2376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H="1">
            <a:off x="4312466" y="5733256"/>
            <a:ext cx="2680560" cy="5411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2771799" y="6237312"/>
            <a:ext cx="3240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chemeClr val="tx2"/>
                </a:solidFill>
              </a:rPr>
              <a:t>Datenbanken/Eingabesysteme</a:t>
            </a:r>
            <a:endParaRPr lang="de-DE" sz="1200" b="1" dirty="0">
              <a:solidFill>
                <a:schemeClr val="tx2"/>
              </a:solidFill>
            </a:endParaRPr>
          </a:p>
        </p:txBody>
      </p:sp>
      <p:pic>
        <p:nvPicPr>
          <p:cNvPr id="23" name="Picture 2" descr="C:\Dokumente und Einstellungen\kg300\Lokale Einstellungen\Temporary Internet Files\Content.IE5\506ETF56\MC900432671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96752"/>
            <a:ext cx="278761" cy="27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638207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Typo3-Schulung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 indent="-171450">
              <a:spcBef>
                <a:spcPct val="150000"/>
              </a:spcBef>
              <a:spcAft>
                <a:spcPct val="20000"/>
              </a:spcAft>
              <a:buClr>
                <a:srgbClr val="0000CC"/>
              </a:buClr>
              <a:buSzPct val="85000"/>
              <a:buBlip>
                <a:blip r:embed="rId2"/>
              </a:buBlip>
            </a:pPr>
            <a:r>
              <a:rPr lang="de-DE" dirty="0" smtClean="0"/>
              <a:t>Alle INFOS zur Eingabe von Terminen und News in Typo3 sind mit Beschreibung und Screenshots im WIKI enthalten: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en-US" b="1" dirty="0" smtClean="0"/>
              <a:t>Wiki</a:t>
            </a:r>
            <a:r>
              <a:rPr lang="en-US" b="1" dirty="0"/>
              <a:t>: https://</a:t>
            </a:r>
            <a:r>
              <a:rPr lang="en-US" b="1" dirty="0" smtClean="0"/>
              <a:t>wiki.uni-freiburg.de/tf-infoportal </a:t>
            </a:r>
          </a:p>
          <a:p>
            <a:r>
              <a:rPr lang="de-DE" sz="2000" b="0" dirty="0" smtClean="0"/>
              <a:t>Rubrik: </a:t>
            </a:r>
            <a:br>
              <a:rPr lang="de-DE" sz="2000" b="0" dirty="0" smtClean="0"/>
            </a:br>
            <a:r>
              <a:rPr lang="de-DE" sz="2000" b="0" dirty="0" smtClean="0"/>
              <a:t>&gt; Infoportal </a:t>
            </a:r>
            <a:r>
              <a:rPr lang="de-DE" sz="2000" b="0" dirty="0"/>
              <a:t>Technische </a:t>
            </a:r>
            <a:r>
              <a:rPr lang="de-DE" sz="2000" b="0" dirty="0" smtClean="0"/>
              <a:t>Fakultät</a:t>
            </a:r>
            <a:br>
              <a:rPr lang="de-DE" sz="2000" b="0" dirty="0" smtClean="0"/>
            </a:br>
            <a:r>
              <a:rPr lang="de-DE" sz="2000" b="0" dirty="0" smtClean="0"/>
              <a:t>&gt; Dokumentation </a:t>
            </a:r>
            <a:r>
              <a:rPr lang="de-DE" sz="2000" b="0" dirty="0"/>
              <a:t>für </a:t>
            </a:r>
            <a:r>
              <a:rPr lang="de-DE" sz="2000" b="0" dirty="0" smtClean="0"/>
              <a:t>Anwender</a:t>
            </a:r>
            <a:br>
              <a:rPr lang="de-DE" sz="2000" b="0" dirty="0" smtClean="0"/>
            </a:br>
            <a:r>
              <a:rPr lang="de-DE" sz="2000" b="0" dirty="0" smtClean="0"/>
              <a:t>&gt; Typo3</a:t>
            </a:r>
            <a:r>
              <a:rPr lang="de-DE" sz="2000" b="0" dirty="0"/>
              <a:t>: Eingabe von News und </a:t>
            </a:r>
            <a:r>
              <a:rPr lang="de-DE" sz="2000" b="0" dirty="0" smtClean="0"/>
              <a:t>Terminen</a:t>
            </a:r>
            <a:br>
              <a:rPr lang="de-DE" sz="2000" b="0" dirty="0" smtClean="0"/>
            </a:br>
            <a:r>
              <a:rPr lang="de-DE" sz="2000" b="0" dirty="0" smtClean="0"/>
              <a:t>	</a:t>
            </a:r>
            <a:r>
              <a:rPr lang="de-DE" sz="2000" b="0" dirty="0" smtClean="0">
                <a:hlinkClick r:id="rId3" tooltip="tf-infoportal:dokumentation:typo3:typo3-einrichten"/>
              </a:rPr>
              <a:t>Erster </a:t>
            </a:r>
            <a:r>
              <a:rPr lang="de-DE" sz="2000" b="0" dirty="0">
                <a:hlinkClick r:id="rId3" tooltip="tf-infoportal:dokumentation:typo3:typo3-einrichten"/>
              </a:rPr>
              <a:t>Login, Einrichten von </a:t>
            </a:r>
            <a:r>
              <a:rPr lang="de-DE" sz="2000" b="0" dirty="0" smtClean="0">
                <a:hlinkClick r:id="rId3" tooltip="tf-infoportal:dokumentation:typo3:typo3-einrichten"/>
              </a:rPr>
              <a:t>Typo3</a:t>
            </a:r>
            <a:r>
              <a:rPr lang="de-DE" sz="2000" b="0" dirty="0" smtClean="0"/>
              <a:t/>
            </a:r>
            <a:br>
              <a:rPr lang="de-DE" sz="2000" b="0" dirty="0" smtClean="0"/>
            </a:br>
            <a:r>
              <a:rPr lang="de-DE" sz="2000" b="0" dirty="0" smtClean="0"/>
              <a:t>	</a:t>
            </a:r>
            <a:r>
              <a:rPr lang="de-DE" sz="2000" b="0" dirty="0" smtClean="0">
                <a:hlinkClick r:id="rId4" tooltip="tf-infoportal:dokumentation:typo3:news:news-anlegen"/>
              </a:rPr>
              <a:t>News anlegen</a:t>
            </a:r>
            <a:r>
              <a:rPr lang="de-DE" sz="2000" b="0" dirty="0" smtClean="0"/>
              <a:t/>
            </a:r>
            <a:br>
              <a:rPr lang="de-DE" sz="2000" b="0" dirty="0" smtClean="0"/>
            </a:br>
            <a:r>
              <a:rPr lang="de-DE" sz="2000" b="0" dirty="0" smtClean="0"/>
              <a:t>	</a:t>
            </a:r>
            <a:r>
              <a:rPr lang="de-DE" sz="2000" b="0" dirty="0" smtClean="0">
                <a:hlinkClick r:id="rId5" tooltip="tf-infoportal:dokumentation:typo3:news:news-uebersetzen"/>
              </a:rPr>
              <a:t>News </a:t>
            </a:r>
            <a:r>
              <a:rPr lang="de-DE" sz="2000" b="0" dirty="0">
                <a:hlinkClick r:id="rId5" tooltip="tf-infoportal:dokumentation:typo3:news:news-uebersetzen"/>
              </a:rPr>
              <a:t>übersetzen (</a:t>
            </a:r>
            <a:r>
              <a:rPr lang="de-DE" sz="2000" b="0" dirty="0" smtClean="0">
                <a:hlinkClick r:id="rId5" tooltip="tf-infoportal:dokumentation:typo3:news:news-uebersetzen"/>
              </a:rPr>
              <a:t>Lokalisierung)</a:t>
            </a:r>
            <a:r>
              <a:rPr lang="de-DE" sz="2000" b="0" dirty="0" smtClean="0"/>
              <a:t/>
            </a:r>
            <a:br>
              <a:rPr lang="de-DE" sz="2000" b="0" dirty="0" smtClean="0"/>
            </a:br>
            <a:r>
              <a:rPr lang="de-DE" sz="2000" b="0" dirty="0" smtClean="0"/>
              <a:t>	</a:t>
            </a:r>
            <a:r>
              <a:rPr lang="de-DE" sz="2000" b="0" dirty="0" smtClean="0">
                <a:hlinkClick r:id="rId6" tooltip="tf-infoportal:dokumentation:typo3:kalender:kalendereintrag-anlegen"/>
              </a:rPr>
              <a:t>Kalendereintrag anlegen</a:t>
            </a:r>
            <a:r>
              <a:rPr lang="de-DE" sz="2000" b="0" dirty="0" smtClean="0"/>
              <a:t/>
            </a:r>
            <a:br>
              <a:rPr lang="de-DE" sz="2000" b="0" dirty="0" smtClean="0"/>
            </a:br>
            <a:r>
              <a:rPr lang="de-DE" sz="2000" b="0" dirty="0" smtClean="0"/>
              <a:t>	</a:t>
            </a:r>
            <a:r>
              <a:rPr lang="de-DE" sz="2000" b="0" dirty="0" smtClean="0">
                <a:hlinkClick r:id="rId7" tooltip="tf-infoportal:dokumentation:typo3:kalender:kalendereintrag-uebersetzen"/>
              </a:rPr>
              <a:t>Kalendereintrag </a:t>
            </a:r>
            <a:r>
              <a:rPr lang="de-DE" sz="2000" b="0" dirty="0">
                <a:hlinkClick r:id="rId7" tooltip="tf-infoportal:dokumentation:typo3:kalender:kalendereintrag-uebersetzen"/>
              </a:rPr>
              <a:t>übersetzen (Lokalisierung)</a:t>
            </a:r>
            <a:endParaRPr lang="de-DE" sz="2000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Juni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Natascha Thoma-Widmann, Katrin Grötzinger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B31F4BD6-C6EF-4AF5-A1C4-DA3747B56B8B}" type="slidenum">
              <a:rPr lang="de-DE" smtClean="0"/>
              <a:pPr/>
              <a:t>5</a:t>
            </a:fld>
            <a:r>
              <a:rPr lang="de-DE" smtClean="0"/>
              <a:t> -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82342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TF-Infoportal (News, Termine): </a:t>
            </a:r>
            <a:r>
              <a:rPr lang="de-DE" b="0" dirty="0" smtClean="0"/>
              <a:t>http://news.tf.uni-freiburg.de</a:t>
            </a:r>
            <a:endParaRPr lang="de-DE" b="0" dirty="0" smtClean="0"/>
          </a:p>
          <a:p>
            <a:r>
              <a:rPr lang="de-DE" dirty="0" smtClean="0"/>
              <a:t>Neue IMTEK-Seite: </a:t>
            </a:r>
            <a:r>
              <a:rPr lang="de-DE" b="0" dirty="0" smtClean="0"/>
              <a:t>https://p3test3.uni-freiburg.de</a:t>
            </a:r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Juni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Natascha Thoma-Widmann, Katrin Grötzinger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B31F4BD6-C6EF-4AF5-A1C4-DA3747B56B8B}" type="slidenum">
              <a:rPr lang="de-DE" smtClean="0"/>
              <a:pPr/>
              <a:t>6</a:t>
            </a:fld>
            <a:r>
              <a:rPr lang="de-DE" smtClean="0"/>
              <a:t> -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102668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322263" y="6343650"/>
            <a:ext cx="865187" cy="423863"/>
          </a:xfrm>
        </p:spPr>
        <p:txBody>
          <a:bodyPr/>
          <a:lstStyle/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503363" y="6443663"/>
            <a:ext cx="5805487" cy="234950"/>
          </a:xfrm>
        </p:spPr>
        <p:txBody>
          <a:bodyPr/>
          <a:lstStyle/>
          <a:p>
            <a:r>
              <a:rPr lang="de-DE" smtClean="0"/>
              <a:t>Natascha Thoma-Widmann, Katrin Grötzinger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51725" y="6435725"/>
            <a:ext cx="1223963" cy="217488"/>
          </a:xfrm>
        </p:spPr>
        <p:txBody>
          <a:bodyPr/>
          <a:lstStyle/>
          <a:p>
            <a:r>
              <a:rPr lang="de-DE"/>
              <a:t>- </a:t>
            </a:r>
            <a:fld id="{1D9291F9-6527-452E-AB9D-237FF36D881E}" type="slidenum">
              <a:rPr lang="de-DE"/>
              <a:pPr/>
              <a:t>7</a:t>
            </a:fld>
            <a:r>
              <a:rPr lang="de-DE"/>
              <a:t> -</a:t>
            </a:r>
          </a:p>
        </p:txBody>
      </p:sp>
      <p:sp>
        <p:nvSpPr>
          <p:cNvPr id="240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Hilfe</a:t>
            </a:r>
            <a:r>
              <a:rPr lang="en-US" dirty="0"/>
              <a:t> – </a:t>
            </a:r>
            <a:r>
              <a:rPr lang="en-US" dirty="0" smtClean="0"/>
              <a:t>Online-Support</a:t>
            </a:r>
            <a:endParaRPr lang="en-US" dirty="0"/>
          </a:p>
        </p:txBody>
      </p:sp>
      <p:sp>
        <p:nvSpPr>
          <p:cNvPr id="240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4" y="1341438"/>
            <a:ext cx="8569523" cy="4967287"/>
          </a:xfrm>
        </p:spPr>
        <p:txBody>
          <a:bodyPr/>
          <a:lstStyle/>
          <a:p>
            <a:pPr lvl="1"/>
            <a:r>
              <a:rPr lang="en-US" sz="1800" dirty="0" smtClean="0"/>
              <a:t>Wiki: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wiki.uni-freiburg.de/tf-infoportal/doku.php/tf-infoportal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sz="1800" dirty="0" err="1" smtClean="0"/>
              <a:t>Plone</a:t>
            </a:r>
            <a:r>
              <a:rPr lang="en-US" sz="1800" dirty="0" smtClean="0"/>
              <a:t> 3 User Manual (auf </a:t>
            </a:r>
            <a:r>
              <a:rPr lang="en-US" sz="1800" dirty="0" err="1" smtClean="0"/>
              <a:t>Englisch</a:t>
            </a:r>
            <a:r>
              <a:rPr lang="en-US" sz="1800" dirty="0" smtClean="0"/>
              <a:t>)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plone.org/documentation/manual/plone-3-user-manual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err="1" smtClean="0"/>
              <a:t>Rechenzentrum</a:t>
            </a:r>
            <a:r>
              <a:rPr lang="en-US" sz="1800" dirty="0" smtClean="0"/>
              <a:t> </a:t>
            </a:r>
            <a:r>
              <a:rPr lang="en-US" sz="1800" dirty="0"/>
              <a:t>CMS –Support: </a:t>
            </a:r>
            <a:r>
              <a:rPr lang="en-US" sz="1800" dirty="0">
                <a:hlinkClick r:id="rId4" tooltip="http://www.cms.uni-freiburg.de/"/>
              </a:rPr>
              <a:t>http://www.cms.uni-freiburg.de/</a:t>
            </a:r>
            <a:endParaRPr lang="en-US" sz="1800" dirty="0" smtClean="0"/>
          </a:p>
          <a:p>
            <a:pPr marL="523875" lvl="2" indent="0">
              <a:buNone/>
            </a:pPr>
            <a:endParaRPr lang="en-US" sz="16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2877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322263" y="6343650"/>
            <a:ext cx="865187" cy="423863"/>
          </a:xfrm>
        </p:spPr>
        <p:txBody>
          <a:bodyPr/>
          <a:lstStyle/>
          <a:p>
            <a:r>
              <a:rPr lang="de-DE" smtClean="0"/>
              <a:t>Juni 2012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503363" y="6443663"/>
            <a:ext cx="5805487" cy="234950"/>
          </a:xfrm>
        </p:spPr>
        <p:txBody>
          <a:bodyPr/>
          <a:lstStyle/>
          <a:p>
            <a:r>
              <a:rPr lang="de-DE" smtClean="0"/>
              <a:t>Natascha Thoma-Widmann, Katrin Grötzinger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451725" y="6435725"/>
            <a:ext cx="1223963" cy="217488"/>
          </a:xfrm>
        </p:spPr>
        <p:txBody>
          <a:bodyPr/>
          <a:lstStyle/>
          <a:p>
            <a:r>
              <a:rPr lang="de-DE"/>
              <a:t>- </a:t>
            </a:r>
            <a:fld id="{1D9291F9-6527-452E-AB9D-237FF36D881E}" type="slidenum">
              <a:rPr lang="de-DE"/>
              <a:pPr/>
              <a:t>8</a:t>
            </a:fld>
            <a:r>
              <a:rPr lang="de-DE"/>
              <a:t> -</a:t>
            </a:r>
          </a:p>
        </p:txBody>
      </p:sp>
      <p:sp>
        <p:nvSpPr>
          <p:cNvPr id="240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Hilfe</a:t>
            </a:r>
            <a:r>
              <a:rPr lang="en-US" dirty="0"/>
              <a:t> – </a:t>
            </a:r>
            <a:r>
              <a:rPr lang="en-US" dirty="0" smtClean="0"/>
              <a:t>Offline-Support</a:t>
            </a:r>
            <a:endParaRPr lang="en-US" dirty="0"/>
          </a:p>
        </p:txBody>
      </p:sp>
      <p:sp>
        <p:nvSpPr>
          <p:cNvPr id="240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4" y="1341438"/>
            <a:ext cx="8569523" cy="496728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Allgemeine</a:t>
            </a:r>
            <a:r>
              <a:rPr lang="en-US" dirty="0" smtClean="0"/>
              <a:t> und </a:t>
            </a:r>
            <a:r>
              <a:rPr lang="en-US" dirty="0" err="1" smtClean="0"/>
              <a:t>inhaltliche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endParaRPr lang="en-US" dirty="0" smtClean="0"/>
          </a:p>
          <a:p>
            <a:pPr lvl="1"/>
            <a:r>
              <a:rPr lang="en-US" dirty="0" err="1" smtClean="0"/>
              <a:t>Katrin</a:t>
            </a:r>
            <a:r>
              <a:rPr lang="en-US" dirty="0" smtClean="0"/>
              <a:t> Grötzinger (IMTEK): -73242, groetzinger@imtek.de </a:t>
            </a:r>
          </a:p>
          <a:p>
            <a:pPr lvl="1"/>
            <a:r>
              <a:rPr lang="en-US" dirty="0" err="1" smtClean="0"/>
              <a:t>Natascha</a:t>
            </a:r>
            <a:r>
              <a:rPr lang="en-US" dirty="0" smtClean="0"/>
              <a:t> </a:t>
            </a:r>
            <a:r>
              <a:rPr lang="en-US" dirty="0" err="1" smtClean="0"/>
              <a:t>Thoma-Widmann</a:t>
            </a:r>
            <a:r>
              <a:rPr lang="en-US" dirty="0" smtClean="0"/>
              <a:t> (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Fakultät</a:t>
            </a:r>
            <a:r>
              <a:rPr lang="en-US" dirty="0" smtClean="0"/>
              <a:t>): -8056, </a:t>
            </a:r>
            <a:br>
              <a:rPr lang="en-US" dirty="0" smtClean="0"/>
            </a:br>
            <a:r>
              <a:rPr lang="en-US" dirty="0" smtClean="0"/>
              <a:t>thoma-widmann@tf.uni-freiburg.de</a:t>
            </a:r>
            <a:endParaRPr lang="en-US" dirty="0"/>
          </a:p>
          <a:p>
            <a:pPr marL="171450" lvl="1" indent="-171450">
              <a:spcBef>
                <a:spcPct val="150000"/>
              </a:spcBef>
              <a:spcAft>
                <a:spcPct val="20000"/>
              </a:spcAft>
              <a:buClr>
                <a:srgbClr val="0000CC"/>
              </a:buClr>
              <a:buSzPct val="85000"/>
              <a:buBlip>
                <a:blip r:embed="rId2"/>
              </a:buBlip>
            </a:pPr>
            <a:r>
              <a:rPr lang="en-US" sz="2200" b="1" dirty="0" err="1">
                <a:ea typeface="+mn-ea"/>
                <a:cs typeface="+mn-cs"/>
              </a:rPr>
              <a:t>Administrationsrechte</a:t>
            </a:r>
            <a:r>
              <a:rPr lang="en-US" sz="2200" b="1" dirty="0">
                <a:ea typeface="+mn-ea"/>
                <a:cs typeface="+mn-cs"/>
              </a:rPr>
              <a:t> &amp; </a:t>
            </a:r>
            <a:r>
              <a:rPr lang="en-US" sz="2200" b="1" dirty="0" err="1" smtClean="0">
                <a:ea typeface="+mn-ea"/>
                <a:cs typeface="+mn-cs"/>
              </a:rPr>
              <a:t>Technische</a:t>
            </a:r>
            <a:r>
              <a:rPr lang="en-US" sz="2200" b="1" dirty="0" smtClean="0">
                <a:ea typeface="+mn-ea"/>
                <a:cs typeface="+mn-cs"/>
              </a:rPr>
              <a:t> </a:t>
            </a:r>
            <a:r>
              <a:rPr lang="en-US" sz="2200" b="1" dirty="0" err="1" smtClean="0">
                <a:ea typeface="+mn-ea"/>
                <a:cs typeface="+mn-cs"/>
              </a:rPr>
              <a:t>Fragestellungen</a:t>
            </a:r>
            <a:r>
              <a:rPr lang="en-US" sz="2200" b="1" dirty="0" smtClean="0">
                <a:ea typeface="+mn-ea"/>
                <a:cs typeface="+mn-cs"/>
              </a:rPr>
              <a:t> </a:t>
            </a:r>
            <a:r>
              <a:rPr lang="en-US" sz="2200" b="1" dirty="0" err="1">
                <a:ea typeface="+mn-ea"/>
                <a:cs typeface="+mn-cs"/>
              </a:rPr>
              <a:t>zum</a:t>
            </a:r>
            <a:r>
              <a:rPr lang="en-US" sz="2200" b="1" dirty="0">
                <a:ea typeface="+mn-ea"/>
                <a:cs typeface="+mn-cs"/>
              </a:rPr>
              <a:t> </a:t>
            </a:r>
            <a:r>
              <a:rPr lang="en-US" sz="2200" b="1" dirty="0" smtClean="0">
                <a:ea typeface="+mn-ea"/>
                <a:cs typeface="+mn-cs"/>
              </a:rPr>
              <a:t>CMS / IMTEK-</a:t>
            </a:r>
            <a:r>
              <a:rPr lang="en-US" sz="2200" b="1" dirty="0" err="1" smtClean="0">
                <a:ea typeface="+mn-ea"/>
                <a:cs typeface="+mn-cs"/>
              </a:rPr>
              <a:t>Webauftritt</a:t>
            </a:r>
            <a:endParaRPr lang="en-US" sz="2200" b="1" dirty="0">
              <a:ea typeface="+mn-ea"/>
              <a:cs typeface="+mn-cs"/>
            </a:endParaRPr>
          </a:p>
          <a:p>
            <a:pPr lvl="1"/>
            <a:r>
              <a:rPr lang="en-US" sz="2100" dirty="0" smtClean="0"/>
              <a:t>IMTEK-EDV-</a:t>
            </a:r>
            <a:r>
              <a:rPr lang="en-US" sz="2100" dirty="0" err="1" smtClean="0"/>
              <a:t>Administratorin</a:t>
            </a:r>
            <a:r>
              <a:rPr lang="en-US" sz="2100" dirty="0" smtClean="0"/>
              <a:t> </a:t>
            </a:r>
            <a:r>
              <a:rPr lang="en-US" sz="2100" dirty="0"/>
              <a:t>Yvonne </a:t>
            </a:r>
            <a:r>
              <a:rPr lang="en-US" sz="2100" dirty="0" smtClean="0"/>
              <a:t>Haller (IMTEK): -7159</a:t>
            </a:r>
            <a:endParaRPr lang="en-US" sz="2100" dirty="0"/>
          </a:p>
          <a:p>
            <a:pPr lvl="1"/>
            <a:r>
              <a:rPr lang="en-US" sz="2100" dirty="0">
                <a:hlinkClick r:id="rId3"/>
              </a:rPr>
              <a:t>RZ CMS-Support-Team </a:t>
            </a:r>
            <a:r>
              <a:rPr lang="en-US" sz="2100" dirty="0" smtClean="0"/>
              <a:t>&amp; </a:t>
            </a:r>
            <a:r>
              <a:rPr lang="en-US" sz="2100" dirty="0" smtClean="0">
                <a:hlinkClick r:id="rId4"/>
              </a:rPr>
              <a:t>CMS-</a:t>
            </a:r>
            <a:r>
              <a:rPr lang="en-US" sz="2100" dirty="0" err="1" smtClean="0">
                <a:hlinkClick r:id="rId4"/>
              </a:rPr>
              <a:t>Schulungen</a:t>
            </a:r>
            <a:r>
              <a:rPr lang="en-US" sz="2100" dirty="0" smtClean="0">
                <a:hlinkClick r:id="rId4"/>
              </a:rPr>
              <a:t> </a:t>
            </a:r>
            <a:endParaRPr lang="en-US" sz="1800" dirty="0" smtClean="0"/>
          </a:p>
          <a:p>
            <a:r>
              <a:rPr lang="en-US" dirty="0" smtClean="0"/>
              <a:t>Typo3</a:t>
            </a:r>
          </a:p>
          <a:p>
            <a:pPr lvl="1"/>
            <a:r>
              <a:rPr lang="de-DE" dirty="0" smtClean="0"/>
              <a:t>Bei Bedienung</a:t>
            </a:r>
            <a:r>
              <a:rPr lang="de-DE" dirty="0"/>
              <a:t> </a:t>
            </a:r>
            <a:r>
              <a:rPr lang="de-DE" dirty="0" smtClean="0"/>
              <a:t>und der Veröffentlichung von News/Terminen außerhalb des Lehrstuhlauftritts: </a:t>
            </a:r>
            <a:r>
              <a:rPr lang="en-US" dirty="0" err="1"/>
              <a:t>Katrin</a:t>
            </a:r>
            <a:r>
              <a:rPr lang="en-US" dirty="0"/>
              <a:t> </a:t>
            </a:r>
            <a:r>
              <a:rPr lang="en-US" dirty="0" err="1" smtClean="0"/>
              <a:t>Grötzinger</a:t>
            </a:r>
            <a:r>
              <a:rPr lang="en-US" dirty="0" smtClean="0"/>
              <a:t>, </a:t>
            </a:r>
            <a:r>
              <a:rPr lang="en-US" dirty="0" err="1" smtClean="0"/>
              <a:t>Natascha</a:t>
            </a:r>
            <a:r>
              <a:rPr lang="en-US" dirty="0" smtClean="0"/>
              <a:t> </a:t>
            </a:r>
            <a:r>
              <a:rPr lang="en-US" dirty="0" err="1" smtClean="0"/>
              <a:t>Thoma-Widmann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Zugangsrechte</a:t>
            </a:r>
            <a:r>
              <a:rPr lang="en-US" dirty="0" smtClean="0"/>
              <a:t>, </a:t>
            </a:r>
            <a:r>
              <a:rPr lang="en-US" dirty="0" err="1" smtClean="0"/>
              <a:t>techn</a:t>
            </a:r>
            <a:r>
              <a:rPr lang="en-US" dirty="0" smtClean="0"/>
              <a:t>. </a:t>
            </a:r>
            <a:r>
              <a:rPr lang="en-US" dirty="0" err="1" smtClean="0"/>
              <a:t>Themen</a:t>
            </a:r>
            <a:r>
              <a:rPr lang="en-US" dirty="0" smtClean="0"/>
              <a:t>: IMTEK-EDV-</a:t>
            </a:r>
            <a:r>
              <a:rPr lang="en-US" dirty="0" err="1" smtClean="0"/>
              <a:t>Administratorin</a:t>
            </a:r>
            <a:r>
              <a:rPr lang="en-US" dirty="0" smtClean="0"/>
              <a:t> </a:t>
            </a:r>
            <a:r>
              <a:rPr lang="en-US" dirty="0"/>
              <a:t>Yvonne Haller (IMTEK): -7159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784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 algn="ctr"/>
            <a:r>
              <a:rPr lang="de-DE" sz="2800" dirty="0" smtClean="0"/>
              <a:t>Danke für Ihre Aufmerksamkeit!</a:t>
            </a:r>
          </a:p>
          <a:p>
            <a:pPr algn="ctr"/>
            <a:r>
              <a:rPr lang="de-DE" sz="2800" dirty="0" smtClean="0"/>
              <a:t>Viel Erfolg wünscht Ihnen das </a:t>
            </a:r>
            <a:r>
              <a:rPr lang="de-DE" sz="2800" dirty="0" err="1" smtClean="0"/>
              <a:t>Webteam</a:t>
            </a:r>
            <a:endParaRPr lang="de-DE" sz="2800" dirty="0"/>
          </a:p>
          <a:p>
            <a:pPr algn="ctr"/>
            <a:r>
              <a:rPr lang="de-DE" sz="2800" dirty="0" smtClean="0"/>
              <a:t>Natascha Thoma-Widmann, Katrin </a:t>
            </a:r>
            <a:r>
              <a:rPr lang="de-DE" sz="2800" dirty="0" err="1" smtClean="0"/>
              <a:t>Grötzinger</a:t>
            </a:r>
            <a:r>
              <a:rPr lang="de-DE" sz="2800" dirty="0" smtClean="0"/>
              <a:t> und Yvonne Haller</a:t>
            </a:r>
            <a:endParaRPr lang="de-DE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Juni 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Natascha Thoma-Widmann, Katrin Grötzinger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- </a:t>
            </a:r>
            <a:fld id="{B31F4BD6-C6EF-4AF5-A1C4-DA3747B56B8B}" type="slidenum">
              <a:rPr lang="de-DE" smtClean="0"/>
              <a:pPr/>
              <a:t>9</a:t>
            </a:fld>
            <a:r>
              <a:rPr lang="de-DE" smtClean="0"/>
              <a:t> -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310092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TEK-Powerpoint Template (2010)">
  <a:themeElements>
    <a:clrScheme name="IMTEK - Powerpoint Template - 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MTEK - Powerpoint Template - 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MTEK - Powerpoint Template - 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TEK - Powerpoint Template - 201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TEK - Powerpoint Template - 201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TEK - Powerpoint Template - 201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TEK - Powerpoint Template - 20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TEK - Powerpoint Template - 20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TEK - Powerpoint Template - 20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IMTEK-Powerpoint Template (2010)</Template>
  <TotalTime>0</TotalTime>
  <Words>197</Words>
  <Application>Microsoft Office PowerPoint</Application>
  <PresentationFormat>Bildschirmpräsentation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IMTEK-Powerpoint Template (2010)</vt:lpstr>
      <vt:lpstr>Image</vt:lpstr>
      <vt:lpstr>Relaunch IMTEK-Website  Leitfaden Eingabe News, Termine in Typo3  Schulung am 25.06.2012</vt:lpstr>
      <vt:lpstr>Inhaltsverzeichnis 1/2</vt:lpstr>
      <vt:lpstr>Inhaltsverzeichnis 2/2</vt:lpstr>
      <vt:lpstr>Einleitung – Konzept der neuen  IMTEK-Internetpräsenz 1/2</vt:lpstr>
      <vt:lpstr>Typo3-Schulung</vt:lpstr>
      <vt:lpstr>PowerPoint-Präsentation</vt:lpstr>
      <vt:lpstr>Hilfe – Online-Support</vt:lpstr>
      <vt:lpstr>Hilfe – Offline-Support</vt:lpstr>
      <vt:lpstr>PowerPoint-Präsentation</vt:lpstr>
    </vt:vector>
  </TitlesOfParts>
  <Company>Uni Freiburg, IMTEK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IMTEK-Website  Erste Schritte im neuen CMS</dc:title>
  <dc:creator>kg300</dc:creator>
  <cp:lastModifiedBy>Thoma-Widmann</cp:lastModifiedBy>
  <cp:revision>278</cp:revision>
  <cp:lastPrinted>2012-06-25T07:07:48Z</cp:lastPrinted>
  <dcterms:created xsi:type="dcterms:W3CDTF">2011-06-22T13:59:29Z</dcterms:created>
  <dcterms:modified xsi:type="dcterms:W3CDTF">2012-06-25T07:10:38Z</dcterms:modified>
</cp:coreProperties>
</file>