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89" r:id="rId2"/>
    <p:sldId id="394" r:id="rId3"/>
    <p:sldId id="449" r:id="rId4"/>
    <p:sldId id="489" r:id="rId5"/>
    <p:sldId id="483" r:id="rId6"/>
    <p:sldId id="427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7" r:id="rId20"/>
    <p:sldId id="478" r:id="rId21"/>
    <p:sldId id="485" r:id="rId22"/>
    <p:sldId id="479" r:id="rId23"/>
    <p:sldId id="486" r:id="rId24"/>
    <p:sldId id="480" r:id="rId25"/>
    <p:sldId id="481" r:id="rId26"/>
    <p:sldId id="482" r:id="rId27"/>
    <p:sldId id="461" r:id="rId28"/>
    <p:sldId id="487" r:id="rId29"/>
    <p:sldId id="417" r:id="rId30"/>
    <p:sldId id="488" r:id="rId31"/>
  </p:sldIdLst>
  <p:sldSz cx="9144000" cy="6858000" type="screen4x3"/>
  <p:notesSz cx="6797675" cy="9928225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g300" initials="" lastIdx="1" clrIdx="0"/>
  <p:cmAuthor id="1" name="kg300" initials="K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D5D"/>
    <a:srgbClr val="B2B2B2"/>
    <a:srgbClr val="777777"/>
    <a:srgbClr val="808080"/>
    <a:srgbClr val="D4DEF0"/>
    <a:srgbClr val="004494"/>
    <a:srgbClr val="CCEC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9645" autoAdjust="0"/>
  </p:normalViewPr>
  <p:slideViewPr>
    <p:cSldViewPr showGuides="1">
      <p:cViewPr>
        <p:scale>
          <a:sx n="100" d="100"/>
          <a:sy n="100" d="100"/>
        </p:scale>
        <p:origin x="-1374" y="-36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73" d="100"/>
          <a:sy n="73" d="100"/>
        </p:scale>
        <p:origin x="-3432" y="-27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122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71525"/>
            <a:ext cx="4929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862" y="4698746"/>
            <a:ext cx="4977324" cy="44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7" tIns="46148" rIns="92297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>
                <a:sym typeface="CommonBullets" pitchFamily="34" charset="2"/>
              </a:rPr>
              <a:t>	Zweite Ebene</a:t>
            </a:r>
          </a:p>
          <a:p>
            <a:pPr lvl="2"/>
            <a:r>
              <a:rPr lang="en-GB" smtClean="0">
                <a:sym typeface="CommonBullets" pitchFamily="34" charset="2"/>
              </a:rPr>
              <a:t>Dritte Ebene</a:t>
            </a:r>
          </a:p>
          <a:p>
            <a:pPr lvl="3"/>
            <a:r>
              <a:rPr lang="en-GB" smtClean="0">
                <a:sym typeface="CommonBullets" pitchFamily="34" charset="2"/>
              </a:rPr>
              <a:t>Vierte Ebene</a:t>
            </a:r>
          </a:p>
          <a:p>
            <a:pPr lvl="4"/>
            <a:r>
              <a:rPr lang="en-GB" smtClean="0">
                <a:sym typeface="CommonBullets" pitchFamily="34" charset="2"/>
              </a:rPr>
              <a:t>Fünfte Ebene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50" y="9400670"/>
            <a:ext cx="2878510" cy="53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97" tIns="46148" rIns="92297" bIns="46148" numCol="1" anchor="b" anchorCtr="0" compatLnSpc="1">
            <a:prstTxWarp prst="textNoShape">
              <a:avLst/>
            </a:prstTxWarp>
          </a:bodyPr>
          <a:lstStyle>
            <a:lvl1pPr algn="r" defTabSz="923722">
              <a:spcBef>
                <a:spcPct val="0"/>
              </a:spcBef>
              <a:defRPr sz="1100"/>
            </a:lvl1pPr>
          </a:lstStyle>
          <a:p>
            <a:fld id="{822215C3-6788-42BE-AF07-924E9A2B00A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84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indent="-17145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  <a:sym typeface="CommonBullets" pitchFamily="34" charset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4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15C3-6788-42BE-AF07-924E9A2B00A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6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7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449388"/>
            <a:ext cx="8280400" cy="1516062"/>
          </a:xfrm>
        </p:spPr>
        <p:txBody>
          <a:bodyPr/>
          <a:lstStyle>
            <a:lvl1pPr algn="ctr">
              <a:defRPr sz="3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0807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114675"/>
            <a:ext cx="8280400" cy="1511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2081092" name="Picture 324" descr="TitelE2_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213"/>
            <a:ext cx="91440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109" name="Picture 341" descr="IMTEK_Logo_Far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0675"/>
            <a:ext cx="16589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54469402-61E2-40F4-A85C-A0A0ED9EBDAD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45580450"/>
      </p:ext>
    </p:extLst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64300" y="57150"/>
            <a:ext cx="2139950" cy="6251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275" y="57150"/>
            <a:ext cx="6270625" cy="62515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B9734D9A-622B-42D4-99D3-77EDD24A567C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53262357"/>
      </p:ext>
    </p:extLst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200976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E32A347B-04D6-4551-803D-F8C1F2822838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57398804"/>
      </p:ext>
    </p:extLst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275" y="1341438"/>
            <a:ext cx="4205288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8963" y="1341438"/>
            <a:ext cx="420528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D00599F8-FD90-4CD3-87C6-9B0F8BCB954E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67777994"/>
      </p:ext>
    </p:extLst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C88AD314-CACE-4EDB-A3F3-0E55491CF8D1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66470342"/>
      </p:ext>
    </p:extLst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47DF7A5F-8B2E-4BC6-9BED-AB1ADD27917B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49162911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60D9C91C-C798-40B9-B95F-41437F534409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93726044"/>
      </p:ext>
    </p:extLst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8A0019E8-A518-4C99-A314-A0BFAB23937E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10872351"/>
      </p:ext>
    </p:extLst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- </a:t>
            </a:r>
            <a:fld id="{4DD21877-F429-4950-B335-08BEE351B5BE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16250737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7150"/>
            <a:ext cx="72358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4" tIns="0" rIns="94764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 of the presentation, two lines possible if necessary</a:t>
            </a:r>
          </a:p>
        </p:txBody>
      </p:sp>
      <p:sp>
        <p:nvSpPr>
          <p:cNvPr id="841765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" y="1341438"/>
            <a:ext cx="85629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 </a:t>
            </a:r>
          </a:p>
          <a:p>
            <a:pPr lvl="2"/>
            <a:r>
              <a:rPr lang="en-GB" smtClean="0"/>
              <a:t>Third level</a:t>
            </a:r>
          </a:p>
          <a:p>
            <a:pPr lvl="0"/>
            <a:r>
              <a:rPr lang="en-GB" smtClean="0"/>
              <a:t>First level </a:t>
            </a:r>
          </a:p>
          <a:p>
            <a:pPr lvl="1"/>
            <a:r>
              <a:rPr lang="en-GB" smtClean="0"/>
              <a:t>Second level </a:t>
            </a:r>
          </a:p>
          <a:p>
            <a:pPr lvl="1"/>
            <a:r>
              <a:rPr lang="en-GB" smtClean="0"/>
              <a:t>Second level</a:t>
            </a:r>
          </a:p>
          <a:p>
            <a:pPr lvl="1"/>
            <a:r>
              <a:rPr lang="en-GB" smtClean="0"/>
              <a:t>Second level 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Don’t use a fourth level!</a:t>
            </a:r>
          </a:p>
          <a:p>
            <a:pPr lvl="1"/>
            <a:r>
              <a:rPr lang="en-GB" smtClean="0"/>
              <a:t>Second level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2263" y="6343650"/>
            <a:ext cx="865187" cy="423863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800">
                <a:solidFill>
                  <a:srgbClr val="898989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3363" y="6443663"/>
            <a:ext cx="5805487" cy="234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solidFill>
                  <a:srgbClr val="898989"/>
                </a:solidFill>
                <a:ea typeface="Geneva" charset="-128"/>
                <a:cs typeface="Arial" charset="0"/>
              </a:defRPr>
            </a:lvl1pPr>
          </a:lstStyle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841853" name="Line 125"/>
          <p:cNvSpPr>
            <a:spLocks noChangeShapeType="1"/>
          </p:cNvSpPr>
          <p:nvPr/>
        </p:nvSpPr>
        <p:spPr bwMode="auto">
          <a:xfrm>
            <a:off x="0" y="1196975"/>
            <a:ext cx="8599488" cy="0"/>
          </a:xfrm>
          <a:prstGeom prst="line">
            <a:avLst/>
          </a:prstGeom>
          <a:noFill/>
          <a:ln w="28575">
            <a:solidFill>
              <a:srgbClr val="C0C0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41871" name="Picture 1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5907088"/>
            <a:ext cx="498475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1875" name="Rectangle 1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435725"/>
            <a:ext cx="12239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898989"/>
                </a:solidFill>
              </a:defRPr>
            </a:lvl1pPr>
          </a:lstStyle>
          <a:p>
            <a:r>
              <a:rPr lang="de-DE"/>
              <a:t>- </a:t>
            </a:r>
            <a:fld id="{B31F4BD6-C6EF-4AF5-A1C4-DA3747B56B8B}" type="slidenum">
              <a:rPr lang="de-DE"/>
              <a:pPr/>
              <a:t>‹Nr.›</a:t>
            </a:fld>
            <a:r>
              <a:rPr lang="de-DE"/>
              <a:t> -</a:t>
            </a:r>
          </a:p>
        </p:txBody>
      </p:sp>
      <p:pic>
        <p:nvPicPr>
          <p:cNvPr id="841876" name="Picture 148" descr="IMTEK_Logo_Farb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58763"/>
            <a:ext cx="102711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0"/>
  <p:timing>
    <p:tnLst>
      <p:par>
        <p:cTn id="1" dur="indefinite" restart="never" nodeType="tmRoot"/>
      </p:par>
    </p:tnLst>
  </p:timing>
  <p:hf hdr="0"/>
  <p:txStyles>
    <p:titleStyle>
      <a:lvl1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8016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1450" indent="-171450" algn="l" defTabSz="852488" rtl="0" eaLnBrk="1" fontAlgn="base" hangingPunct="1">
        <a:spcBef>
          <a:spcPct val="150000"/>
        </a:spcBef>
        <a:spcAft>
          <a:spcPct val="20000"/>
        </a:spcAft>
        <a:buClr>
          <a:srgbClr val="0000CC"/>
        </a:buClr>
        <a:buSzPct val="85000"/>
        <a:buFont typeface="Wingdings" pitchFamily="2" charset="2"/>
        <a:buBlip>
          <a:blip r:embed="rId15"/>
        </a:buBlip>
        <a:tabLst>
          <a:tab pos="171450" algn="l"/>
        </a:tabLs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22288" indent="-336550" algn="l" defTabSz="852488" rtl="0" eaLnBrk="1" fontAlgn="base" hangingPunct="1">
        <a:spcBef>
          <a:spcPct val="50000"/>
        </a:spcBef>
        <a:spcAft>
          <a:spcPct val="0"/>
        </a:spcAft>
        <a:buClr>
          <a:srgbClr val="CCCCCC"/>
        </a:buClr>
        <a:buSzPct val="120000"/>
        <a:buFont typeface="Wingdings" pitchFamily="2" charset="2"/>
        <a:buChar char="§"/>
        <a:tabLst>
          <a:tab pos="171450" algn="l"/>
        </a:tabLst>
        <a:defRPr sz="2000">
          <a:solidFill>
            <a:schemeClr val="tx1"/>
          </a:solidFill>
          <a:latin typeface="+mn-lt"/>
        </a:defRPr>
      </a:lvl2pPr>
      <a:lvl3pPr marL="769938" indent="-246063" algn="l" defTabSz="852488" rtl="0" eaLnBrk="1" fontAlgn="base" hangingPunct="1">
        <a:spcBef>
          <a:spcPct val="20000"/>
        </a:spcBef>
        <a:spcAft>
          <a:spcPct val="0"/>
        </a:spcAft>
        <a:buClr>
          <a:srgbClr val="CCCCCC"/>
        </a:buClr>
        <a:buSzPct val="90000"/>
        <a:buFont typeface="Wingdings" pitchFamily="2" charset="2"/>
        <a:buChar char="Ø"/>
        <a:tabLst>
          <a:tab pos="171450" algn="l"/>
        </a:tabLst>
        <a:defRPr>
          <a:solidFill>
            <a:schemeClr val="tx1"/>
          </a:solidFill>
          <a:latin typeface="+mn-lt"/>
        </a:defRPr>
      </a:lvl3pPr>
      <a:lvl4pPr marL="935038" algn="l" defTabSz="852488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4pPr>
      <a:lvl5pPr marL="11049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5pPr>
      <a:lvl6pPr marL="15621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6pPr>
      <a:lvl7pPr marL="20193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7pPr>
      <a:lvl8pPr marL="24765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8pPr>
      <a:lvl9pPr marL="2933700" algn="l" defTabSz="852488" rtl="0" eaLnBrk="1" fontAlgn="base" hangingPunct="1">
        <a:spcBef>
          <a:spcPct val="20000"/>
        </a:spcBef>
        <a:spcAft>
          <a:spcPct val="0"/>
        </a:spcAft>
        <a:buSzPct val="25000"/>
        <a:buBlip>
          <a:blip r:embed="rId15"/>
        </a:buBlip>
        <a:tabLst>
          <a:tab pos="171450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tek.uni-freiburg.de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package" Target="../embeddings/Microsoft_Word-Dokument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forschdb.verwaltung.uni-freiburg.de/forschun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forschdb.verwaltung.uni-freiburg.de/forschun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package" Target="../embeddings/Microsoft_Word-Dokument3.docx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iki.uni-freiburg.de/tf-infoportal/doku.php/tf-infoporta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uni-freiburg.de/" TargetMode="External"/><Relationship Id="rId2" Type="http://schemas.openxmlformats.org/officeDocument/2006/relationships/hyperlink" Target="http://plone.org/documentation/manual/plone-3-user-manua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uni-freiburg.de/kontakt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s.uni-freiburg.de/schulu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orschdb.verwaltung.uni-freiburg.de/forschun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3336" name="Group 8"/>
          <p:cNvGrpSpPr>
            <a:grpSpLocks/>
          </p:cNvGrpSpPr>
          <p:nvPr/>
        </p:nvGrpSpPr>
        <p:grpSpPr bwMode="auto">
          <a:xfrm>
            <a:off x="852488" y="5819775"/>
            <a:ext cx="6835775" cy="711200"/>
            <a:chOff x="537" y="3518"/>
            <a:chExt cx="4712" cy="596"/>
          </a:xfrm>
        </p:grpSpPr>
        <p:pic>
          <p:nvPicPr>
            <p:cNvPr id="2403333" name="Picture 5" descr="HSG-IMIT_72dp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" y="3519"/>
              <a:ext cx="1470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403334" name="Object 6"/>
            <p:cNvGraphicFramePr>
              <a:graphicFrameLocks noChangeAspect="1"/>
            </p:cNvGraphicFramePr>
            <p:nvPr/>
          </p:nvGraphicFramePr>
          <p:xfrm>
            <a:off x="2300" y="3548"/>
            <a:ext cx="1159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000" name="Image" r:id="rId4" imgW="6704762" imgH="3276190" progId="Photoshop.Image.9">
                    <p:embed/>
                  </p:oleObj>
                </mc:Choice>
                <mc:Fallback>
                  <p:oleObj name="Image" r:id="rId4" imgW="6704762" imgH="3276190" progId="Photoshop.Image.9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" y="3548"/>
                          <a:ext cx="1159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03335" name="Object 7"/>
            <p:cNvGraphicFramePr>
              <a:graphicFrameLocks noChangeAspect="1"/>
            </p:cNvGraphicFramePr>
            <p:nvPr/>
          </p:nvGraphicFramePr>
          <p:xfrm>
            <a:off x="537" y="3518"/>
            <a:ext cx="1554" cy="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4001" name="Image" r:id="rId6" imgW="3898413" imgH="1371429" progId="Photoshop.Image.9">
                    <p:embed/>
                  </p:oleObj>
                </mc:Choice>
                <mc:Fallback>
                  <p:oleObj name="Image" r:id="rId6" imgW="3898413" imgH="1371429" progId="Photoshop.Image.9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3518"/>
                          <a:ext cx="1554" cy="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03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47800"/>
            <a:ext cx="8280400" cy="1470025"/>
          </a:xfrm>
        </p:spPr>
        <p:txBody>
          <a:bodyPr/>
          <a:lstStyle/>
          <a:p>
            <a:r>
              <a:rPr lang="en-US" dirty="0" err="1" smtClean="0"/>
              <a:t>Relaunch</a:t>
            </a:r>
            <a:r>
              <a:rPr lang="en-US" dirty="0" smtClean="0"/>
              <a:t> IMTEK-Website </a:t>
            </a:r>
            <a:br>
              <a:rPr lang="en-US" dirty="0" smtClean="0"/>
            </a:br>
            <a:r>
              <a:rPr lang="en-US" dirty="0" err="1" smtClean="0"/>
              <a:t>Leitfaden</a:t>
            </a:r>
            <a:r>
              <a:rPr lang="en-US" dirty="0" smtClean="0"/>
              <a:t> </a:t>
            </a:r>
            <a:r>
              <a:rPr lang="en-US" dirty="0" err="1" smtClean="0"/>
              <a:t>Eingabe</a:t>
            </a:r>
            <a:r>
              <a:rPr lang="en-US" dirty="0" smtClean="0"/>
              <a:t> </a:t>
            </a:r>
            <a:r>
              <a:rPr lang="en-US" dirty="0" err="1" smtClean="0"/>
              <a:t>Forschungsdatenbank</a:t>
            </a:r>
            <a:r>
              <a:rPr lang="en-US" dirty="0" smtClean="0"/>
              <a:t> (FDB)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Schulung</a:t>
            </a:r>
            <a:r>
              <a:rPr lang="en-US" dirty="0" smtClean="0"/>
              <a:t> am 11.06.2012</a:t>
            </a:r>
            <a:endParaRPr lang="en-US" sz="3200" dirty="0"/>
          </a:p>
        </p:txBody>
      </p:sp>
      <p:sp>
        <p:nvSpPr>
          <p:cNvPr id="2403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280400" cy="1511300"/>
          </a:xfrm>
        </p:spPr>
        <p:txBody>
          <a:bodyPr/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Natascha</a:t>
            </a:r>
            <a:r>
              <a:rPr lang="en-US" sz="1800" dirty="0" smtClean="0"/>
              <a:t> </a:t>
            </a:r>
            <a:r>
              <a:rPr lang="en-US" sz="1800" dirty="0" err="1" smtClean="0"/>
              <a:t>Thoma-Widmann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 smtClean="0"/>
              <a:t>Technische</a:t>
            </a:r>
            <a:r>
              <a:rPr lang="en-US" sz="1800" dirty="0" smtClean="0"/>
              <a:t> </a:t>
            </a:r>
            <a:r>
              <a:rPr lang="en-US" sz="1800" dirty="0" err="1" smtClean="0"/>
              <a:t>Fakultät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Katrin</a:t>
            </a:r>
            <a:r>
              <a:rPr lang="en-US" sz="1800" dirty="0" smtClean="0"/>
              <a:t> </a:t>
            </a:r>
            <a:r>
              <a:rPr lang="en-US" sz="1800" dirty="0" err="1"/>
              <a:t>Grötzinger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Institut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Mikrosystemtechnik</a:t>
            </a:r>
            <a:r>
              <a:rPr lang="en-US" sz="1800" dirty="0"/>
              <a:t> – IMTEK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smtClean="0"/>
              <a:t>Stan</a:t>
            </a:r>
            <a:endParaRPr lang="en-US" sz="1800" dirty="0"/>
          </a:p>
        </p:txBody>
      </p:sp>
      <p:sp>
        <p:nvSpPr>
          <p:cNvPr id="2403332" name="Rectangle 4"/>
          <p:cNvSpPr>
            <a:spLocks noChangeArrowheads="1"/>
          </p:cNvSpPr>
          <p:nvPr/>
        </p:nvSpPr>
        <p:spPr bwMode="auto">
          <a:xfrm>
            <a:off x="488950" y="4973638"/>
            <a:ext cx="7453313" cy="157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07" tIns="41139" rIns="85707" bIns="41139" anchor="ctr"/>
          <a:lstStyle/>
          <a:p>
            <a:pPr defTabSz="871538">
              <a:spcBef>
                <a:spcPct val="0"/>
              </a:spcBef>
            </a:pPr>
            <a:r>
              <a:rPr lang="en-US" sz="2000" dirty="0" smtClean="0"/>
              <a:t>Stand: </a:t>
            </a:r>
            <a:r>
              <a:rPr lang="en-US" sz="2000" dirty="0" smtClean="0"/>
              <a:t>29.06.2012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43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35534" r="18510" b="6536"/>
          <a:stretch/>
        </p:blipFill>
        <p:spPr bwMode="auto">
          <a:xfrm>
            <a:off x="395537" y="2663157"/>
            <a:ext cx="8348413" cy="4194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Mitarbeiter (3/8)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Eingabemaske </a:t>
            </a:r>
            <a:r>
              <a:rPr lang="de-DE" dirty="0">
                <a:latin typeface="Arial" pitchFamily="34" charset="0"/>
                <a:cs typeface="Arial" pitchFamily="34" charset="0"/>
              </a:rPr>
              <a:t>Forschungsdatenbank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(Teil 2)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10</a:t>
            </a:fld>
            <a:r>
              <a:rPr lang="de-DE" smtClean="0"/>
              <a:t> -</a:t>
            </a:r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395537" y="1814974"/>
            <a:ext cx="8595360" cy="1842745"/>
            <a:chOff x="83046" y="1788730"/>
            <a:chExt cx="8595360" cy="184274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3" r="6022" b="72072"/>
            <a:stretch/>
          </p:blipFill>
          <p:spPr bwMode="auto">
            <a:xfrm>
              <a:off x="83046" y="1788730"/>
              <a:ext cx="8595360" cy="84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2457399" y="2615812"/>
              <a:ext cx="3456384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Raumnummer wie folgt angeben: </a:t>
              </a:r>
              <a:r>
                <a:rPr lang="de-DE" sz="1200" b="1" dirty="0" smtClean="0">
                  <a:solidFill>
                    <a:srgbClr val="FF0000"/>
                  </a:solidFill>
                </a:rPr>
                <a:t>102-01-078 </a:t>
              </a:r>
              <a:r>
                <a:rPr lang="de-DE" sz="1200" dirty="0" smtClean="0">
                  <a:solidFill>
                    <a:srgbClr val="FF0000"/>
                  </a:solidFill>
                </a:rPr>
                <a:t>(mit BINDESTRICH)  </a:t>
              </a:r>
              <a:r>
                <a:rPr lang="de-DE" sz="1200" b="1" dirty="0" smtClean="0">
                  <a:solidFill>
                    <a:srgbClr val="FF0000"/>
                  </a:solidFill>
                </a:rPr>
                <a:t>WICHTIG</a:t>
              </a:r>
              <a:r>
                <a:rPr lang="de-DE" sz="1200" dirty="0">
                  <a:solidFill>
                    <a:srgbClr val="FF0000"/>
                  </a:solidFill>
                </a:rPr>
                <a:t>: mit dem Mitarbeiter ist vorab abzustimmen, ob er mit der Veröffentlichung </a:t>
              </a:r>
              <a:r>
                <a:rPr lang="de-DE" sz="1200" dirty="0" smtClean="0">
                  <a:solidFill>
                    <a:srgbClr val="FF0000"/>
                  </a:solidFill>
                </a:rPr>
                <a:t>seiner Raumnummer einverstanden </a:t>
              </a:r>
              <a:r>
                <a:rPr lang="de-DE" sz="1200" dirty="0">
                  <a:solidFill>
                    <a:srgbClr val="FF0000"/>
                  </a:solidFill>
                </a:rPr>
                <a:t>ist</a:t>
              </a:r>
              <a:r>
                <a:rPr lang="de-DE" sz="1200" dirty="0" smtClean="0">
                  <a:solidFill>
                    <a:srgbClr val="FF0000"/>
                  </a:solidFill>
                </a:rPr>
                <a:t>!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Gerade Verbindung mit Pfeil 19"/>
          <p:cNvCxnSpPr/>
          <p:nvPr/>
        </p:nvCxnSpPr>
        <p:spPr bwMode="auto">
          <a:xfrm flipH="1">
            <a:off x="2047206" y="3057555"/>
            <a:ext cx="722684" cy="7570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 flipH="1">
            <a:off x="2964181" y="4077072"/>
            <a:ext cx="743723" cy="77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Ellipse 24"/>
          <p:cNvSpPr/>
          <p:nvPr/>
        </p:nvSpPr>
        <p:spPr bwMode="auto">
          <a:xfrm>
            <a:off x="683568" y="3702806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07904" y="3807061"/>
            <a:ext cx="475252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200" dirty="0" smtClean="0">
                <a:solidFill>
                  <a:srgbClr val="FF0000"/>
                </a:solidFill>
              </a:rPr>
              <a:t>Telefonnummer wie folgt eingeben:</a:t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dirty="0" smtClean="0">
                <a:solidFill>
                  <a:srgbClr val="FF0000"/>
                </a:solidFill>
              </a:rPr>
              <a:t>&gt; Intern: IMTEK-Mitarbeiter mit </a:t>
            </a:r>
            <a:r>
              <a:rPr lang="de-DE" sz="1200" dirty="0" err="1" smtClean="0">
                <a:solidFill>
                  <a:srgbClr val="FF0000"/>
                </a:solidFill>
              </a:rPr>
              <a:t>Prefix</a:t>
            </a:r>
            <a:r>
              <a:rPr lang="de-DE" sz="1200" dirty="0" smtClean="0">
                <a:solidFill>
                  <a:srgbClr val="FF0000"/>
                </a:solidFill>
              </a:rPr>
              <a:t> 0761/203 geben nur die Zahlen danach OHNE BINDESTRICH ein, z.B. </a:t>
            </a:r>
            <a:r>
              <a:rPr lang="de-DE" sz="1200" b="1" dirty="0" smtClean="0">
                <a:solidFill>
                  <a:srgbClr val="FF0000"/>
                </a:solidFill>
              </a:rPr>
              <a:t>78342</a:t>
            </a:r>
            <a:r>
              <a:rPr lang="de-DE" sz="1200" dirty="0" smtClean="0">
                <a:solidFill>
                  <a:srgbClr val="FF0000"/>
                </a:solidFill>
              </a:rPr>
              <a:t/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dirty="0" smtClean="0">
                <a:solidFill>
                  <a:srgbClr val="FF0000"/>
                </a:solidFill>
              </a:rPr>
              <a:t>&gt; Extern: Mitarbeiter mit anderer </a:t>
            </a:r>
            <a:r>
              <a:rPr lang="de-DE" sz="1200" dirty="0" err="1" smtClean="0">
                <a:solidFill>
                  <a:srgbClr val="FF0000"/>
                </a:solidFill>
              </a:rPr>
              <a:t>Prefix</a:t>
            </a:r>
            <a:r>
              <a:rPr lang="de-DE" sz="1200" dirty="0" smtClean="0">
                <a:solidFill>
                  <a:srgbClr val="FF0000"/>
                </a:solidFill>
              </a:rPr>
              <a:t> (z.B. Fraunhofer) geben die gesamte Nummer ein: </a:t>
            </a:r>
            <a:r>
              <a:rPr lang="de-DE" sz="1200" b="1" dirty="0" smtClean="0">
                <a:solidFill>
                  <a:srgbClr val="FF0000"/>
                </a:solidFill>
              </a:rPr>
              <a:t>0761 245-8056</a:t>
            </a:r>
          </a:p>
        </p:txBody>
      </p:sp>
      <p:sp>
        <p:nvSpPr>
          <p:cNvPr id="28" name="Ellipse 27"/>
          <p:cNvSpPr/>
          <p:nvPr/>
        </p:nvSpPr>
        <p:spPr bwMode="auto">
          <a:xfrm>
            <a:off x="659899" y="3973018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93511" y="4537063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779912" y="4941168"/>
            <a:ext cx="34563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Bei allen Mitarbeitern, die nicht wissenschaftlich tätig sind (Sekretariat, Techniker, etc.) ist hier der Status „Nicht wissenschaftlich tätig“ zu setzen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 bwMode="auto">
          <a:xfrm flipH="1" flipV="1">
            <a:off x="2195736" y="4727354"/>
            <a:ext cx="1584176" cy="6293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4098183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Mitarbeiter (4/8)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4530725" cy="4967287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Funktionen:</a:t>
            </a:r>
          </a:p>
          <a:p>
            <a:pPr lvl="1"/>
            <a:r>
              <a:rPr lang="de-DE" dirty="0" smtClean="0"/>
              <a:t>1 =  Leitung</a:t>
            </a:r>
            <a:r>
              <a:rPr lang="de-DE" dirty="0"/>
              <a:t> </a:t>
            </a:r>
            <a:r>
              <a:rPr lang="de-DE" dirty="0" smtClean="0"/>
              <a:t>(m/w), z</a:t>
            </a:r>
            <a:r>
              <a:rPr lang="de-DE" i="1" dirty="0" smtClean="0"/>
              <a:t>.B</a:t>
            </a:r>
            <a:r>
              <a:rPr lang="de-DE" i="1" dirty="0"/>
              <a:t>. Professor der den Lehrstuhl </a:t>
            </a:r>
            <a:r>
              <a:rPr lang="de-DE" i="1" dirty="0" smtClean="0"/>
              <a:t>leitet</a:t>
            </a:r>
            <a:endParaRPr lang="de-DE" dirty="0"/>
          </a:p>
          <a:p>
            <a:pPr lvl="1"/>
            <a:r>
              <a:rPr lang="de-DE" dirty="0"/>
              <a:t>2 </a:t>
            </a:r>
            <a:r>
              <a:rPr lang="de-DE" dirty="0" smtClean="0"/>
              <a:t> = </a:t>
            </a:r>
            <a:r>
              <a:rPr lang="de-DE" dirty="0"/>
              <a:t> </a:t>
            </a:r>
            <a:r>
              <a:rPr lang="de-DE" dirty="0" smtClean="0"/>
              <a:t>Leitender </a:t>
            </a:r>
            <a:r>
              <a:rPr lang="de-DE" dirty="0"/>
              <a:t>wissenschaftlicher Mitarbeiter (m/w</a:t>
            </a:r>
            <a:r>
              <a:rPr lang="de-DE" dirty="0" smtClean="0"/>
              <a:t>), </a:t>
            </a:r>
            <a:r>
              <a:rPr lang="de-DE" i="1" dirty="0" smtClean="0"/>
              <a:t>bei </a:t>
            </a:r>
            <a:r>
              <a:rPr lang="de-DE" i="1" dirty="0"/>
              <a:t>großen Lehrstühlen z.B. der Vertreter des Professors, oder wenn mehrere </a:t>
            </a:r>
            <a:r>
              <a:rPr lang="de-DE" i="1" dirty="0" smtClean="0"/>
              <a:t>Profs. hier </a:t>
            </a:r>
            <a:r>
              <a:rPr lang="de-DE" i="1" dirty="0"/>
              <a:t>die Möglichkeit die weiteren Profs. </a:t>
            </a:r>
            <a:r>
              <a:rPr lang="de-DE" i="1" dirty="0" smtClean="0"/>
              <a:t>Hinzuzufügen</a:t>
            </a:r>
          </a:p>
          <a:p>
            <a:pPr lvl="1"/>
            <a:r>
              <a:rPr lang="de-DE" dirty="0" smtClean="0"/>
              <a:t>3 =  Sekretariat </a:t>
            </a:r>
            <a:r>
              <a:rPr lang="de-DE" dirty="0"/>
              <a:t>(m/w)</a:t>
            </a:r>
          </a:p>
          <a:p>
            <a:pPr lvl="1"/>
            <a:r>
              <a:rPr lang="de-DE" dirty="0" smtClean="0"/>
              <a:t>4 =  Assistent/Gruppenleiter </a:t>
            </a:r>
            <a:r>
              <a:rPr lang="de-DE" dirty="0"/>
              <a:t>(m/w)</a:t>
            </a:r>
          </a:p>
          <a:p>
            <a:pPr lvl="1"/>
            <a:r>
              <a:rPr lang="de-DE" dirty="0" smtClean="0"/>
              <a:t>5 =  </a:t>
            </a:r>
            <a:r>
              <a:rPr lang="de-DE" dirty="0" err="1" smtClean="0"/>
              <a:t>Postdoc</a:t>
            </a:r>
            <a:r>
              <a:rPr lang="de-DE" dirty="0" smtClean="0"/>
              <a:t> </a:t>
            </a:r>
            <a:r>
              <a:rPr lang="de-DE" dirty="0"/>
              <a:t>(m/w)</a:t>
            </a:r>
          </a:p>
          <a:p>
            <a:pPr lvl="1"/>
            <a:r>
              <a:rPr lang="de-DE" dirty="0" smtClean="0"/>
              <a:t>6 = </a:t>
            </a:r>
            <a:r>
              <a:rPr lang="de-DE" dirty="0"/>
              <a:t> </a:t>
            </a:r>
            <a:r>
              <a:rPr lang="de-DE" dirty="0" smtClean="0"/>
              <a:t>Wissenschaftlicher </a:t>
            </a:r>
            <a:r>
              <a:rPr lang="de-DE" dirty="0"/>
              <a:t>Mitarbeiter (m/w)</a:t>
            </a:r>
          </a:p>
          <a:p>
            <a:pPr lvl="1"/>
            <a:r>
              <a:rPr lang="de-DE" dirty="0" smtClean="0"/>
              <a:t>7 = </a:t>
            </a:r>
            <a:r>
              <a:rPr lang="de-DE" dirty="0"/>
              <a:t> </a:t>
            </a:r>
            <a:r>
              <a:rPr lang="de-DE" dirty="0" smtClean="0"/>
              <a:t>Doktorand </a:t>
            </a:r>
            <a:r>
              <a:rPr lang="de-DE" dirty="0"/>
              <a:t>(m/w)</a:t>
            </a:r>
          </a:p>
          <a:p>
            <a:pPr lvl="1"/>
            <a:r>
              <a:rPr lang="de-DE" dirty="0" smtClean="0"/>
              <a:t>8 = </a:t>
            </a:r>
            <a:r>
              <a:rPr lang="de-DE" dirty="0"/>
              <a:t> </a:t>
            </a:r>
            <a:r>
              <a:rPr lang="de-DE" dirty="0" smtClean="0"/>
              <a:t>Externer </a:t>
            </a:r>
            <a:r>
              <a:rPr lang="de-DE" dirty="0"/>
              <a:t>Doktorand (m/w)</a:t>
            </a:r>
          </a:p>
          <a:p>
            <a:pPr lvl="1"/>
            <a:r>
              <a:rPr lang="de-DE" dirty="0" smtClean="0"/>
              <a:t>9 =  Technischer </a:t>
            </a:r>
            <a:r>
              <a:rPr lang="de-DE" dirty="0"/>
              <a:t>Mitarbeiter (m/w)</a:t>
            </a:r>
          </a:p>
          <a:p>
            <a:pPr lvl="1"/>
            <a:r>
              <a:rPr lang="de-DE" dirty="0" smtClean="0"/>
              <a:t>10 = </a:t>
            </a:r>
            <a:r>
              <a:rPr lang="de-DE" dirty="0" err="1" smtClean="0"/>
              <a:t>HiWi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de-DE" dirty="0" smtClean="0"/>
              <a:t>m/w)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11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523450" y="1342033"/>
            <a:ext cx="4032448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92" tIns="42547" rIns="95992" bIns="42547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171450" indent="-171450" algn="l" defTabSz="852488" rtl="0" eaLnBrk="1" fontAlgn="base" hangingPunct="1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Font typeface="Wingdings" pitchFamily="2" charset="2"/>
              <a:buBlip>
                <a:blip r:embed="rId2"/>
              </a:buBlip>
              <a:tabLst>
                <a:tab pos="171450" algn="l"/>
              </a:tabLst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288" indent="-336550" algn="l" defTabSz="852488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CCCCCC"/>
              </a:buClr>
              <a:buSzPct val="120000"/>
              <a:buFont typeface="Wingdings" pitchFamily="2" charset="2"/>
              <a:buChar char="§"/>
              <a:tabLst>
                <a:tab pos="171450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769938" indent="-246063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CCCC"/>
              </a:buClr>
              <a:buSzPct val="90000"/>
              <a:buFont typeface="Wingdings" pitchFamily="2" charset="2"/>
              <a:buChar char="Ø"/>
              <a:tabLst>
                <a:tab pos="171450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935038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4pPr>
            <a:lvl5pPr marL="11049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5pPr>
            <a:lvl6pPr marL="15621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6pPr>
            <a:lvl7pPr marL="20193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7pPr>
            <a:lvl8pPr marL="24765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8pPr>
            <a:lvl9pPr marL="2933700" algn="l" defTabSz="852488" rtl="0" eaLnBrk="1" fontAlgn="base" hangingPunct="1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tabLst>
                <a:tab pos="171450" algn="l"/>
              </a:tabLst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de-DE" dirty="0" smtClean="0"/>
              <a:t>11 = Bachelor-Student (m/w)</a:t>
            </a:r>
          </a:p>
          <a:p>
            <a:pPr lvl="1"/>
            <a:r>
              <a:rPr lang="de-DE" dirty="0" smtClean="0"/>
              <a:t>12 = Master-Student (m/w)</a:t>
            </a:r>
          </a:p>
          <a:p>
            <a:pPr lvl="1"/>
            <a:r>
              <a:rPr lang="de-DE" dirty="0" smtClean="0"/>
              <a:t>13</a:t>
            </a:r>
            <a:r>
              <a:rPr lang="de-DE" dirty="0"/>
              <a:t> </a:t>
            </a:r>
            <a:r>
              <a:rPr lang="de-DE" dirty="0" smtClean="0"/>
              <a:t>= Sonstiger Student (m/w), </a:t>
            </a:r>
            <a:r>
              <a:rPr lang="de-DE" i="1" dirty="0" smtClean="0"/>
              <a:t>Bsp. Diplom, Lehramt</a:t>
            </a:r>
            <a:endParaRPr lang="de-DE" dirty="0" smtClean="0"/>
          </a:p>
          <a:p>
            <a:pPr lvl="1"/>
            <a:r>
              <a:rPr lang="de-DE" dirty="0" smtClean="0"/>
              <a:t>14 = Ehemalige Mitarbeiter (m/w)</a:t>
            </a:r>
          </a:p>
          <a:p>
            <a:pPr lvl="1"/>
            <a:r>
              <a:rPr lang="de-DE" dirty="0" smtClean="0"/>
              <a:t>15 = Gastwissenschaftler (m/w)</a:t>
            </a:r>
          </a:p>
          <a:p>
            <a:pPr lvl="1"/>
            <a:r>
              <a:rPr lang="de-DE" dirty="0" smtClean="0"/>
              <a:t>16  = Marketing/PR (m/w)</a:t>
            </a:r>
          </a:p>
          <a:p>
            <a:pPr lvl="1"/>
            <a:r>
              <a:rPr lang="de-DE" dirty="0" smtClean="0"/>
              <a:t>17 = Administration/Verwaltung (m/w), </a:t>
            </a:r>
            <a:r>
              <a:rPr lang="de-DE" i="1" dirty="0" smtClean="0"/>
              <a:t>z.B. Prüfungsamt, Fakultätsassistent…</a:t>
            </a:r>
            <a:endParaRPr lang="de-DE" dirty="0" smtClean="0"/>
          </a:p>
          <a:p>
            <a:pPr lvl="1"/>
            <a:r>
              <a:rPr lang="de-DE" dirty="0" smtClean="0"/>
              <a:t>18 = Service (m/w),  </a:t>
            </a:r>
            <a:r>
              <a:rPr lang="de-DE" i="1" dirty="0" smtClean="0"/>
              <a:t>z.B. Haustechniker, Hausmeister, Herr Martin	</a:t>
            </a:r>
            <a:endParaRPr lang="de-DE" dirty="0" smtClean="0"/>
          </a:p>
          <a:p>
            <a:pPr lvl="1"/>
            <a:r>
              <a:rPr lang="de-DE" dirty="0" smtClean="0"/>
              <a:t>19 =  EDV (m/w)</a:t>
            </a:r>
          </a:p>
          <a:p>
            <a:pPr lvl="1"/>
            <a:r>
              <a:rPr lang="de-DE" dirty="0" smtClean="0"/>
              <a:t>20 =  Azubi/Praktikant (m/w)</a:t>
            </a:r>
          </a:p>
        </p:txBody>
      </p:sp>
    </p:spTree>
    <p:extLst>
      <p:ext uri="{BB962C8B-B14F-4D97-AF65-F5344CB8AC3E}">
        <p14:creationId xmlns:p14="http://schemas.microsoft.com/office/powerpoint/2010/main" val="302279509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Mitarbeiter (5/8)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8563173" cy="4967287"/>
          </a:xfrm>
        </p:spPr>
        <p:txBody>
          <a:bodyPr/>
          <a:lstStyle/>
          <a:p>
            <a:r>
              <a:rPr lang="de-DE" dirty="0" smtClean="0"/>
              <a:t>Bei der Dateneingabe zu beachten: 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Telefonnummern</a:t>
            </a:r>
            <a:r>
              <a:rPr lang="de-DE" dirty="0" smtClean="0"/>
              <a:t>: um eine einheitliche Darstellung zu gewährleisten, müssen die Telefonnummern wie folgt eingegeben werden:</a:t>
            </a:r>
          </a:p>
          <a:p>
            <a:pPr lvl="2"/>
            <a:r>
              <a:rPr lang="de-DE" dirty="0" smtClean="0"/>
              <a:t>Intern: es reicht aus nur die Durchwahl OHNE BINDESTRICH </a:t>
            </a:r>
            <a:r>
              <a:rPr lang="de-DE" dirty="0" smtClean="0"/>
              <a:t>einzutragen </a:t>
            </a:r>
            <a:r>
              <a:rPr lang="de-DE" dirty="0" smtClean="0"/>
              <a:t>=&gt; 73242</a:t>
            </a:r>
          </a:p>
          <a:p>
            <a:pPr lvl="2"/>
            <a:r>
              <a:rPr lang="de-DE" dirty="0" smtClean="0"/>
              <a:t>Extern (z.B. Fraunhofer-Institute): vollständige Telefonnummer mit Freiburger Vorwahl =&gt; 0761 </a:t>
            </a:r>
            <a:r>
              <a:rPr lang="de-DE" dirty="0" smtClean="0"/>
              <a:t>245-8056</a:t>
            </a:r>
            <a:endParaRPr lang="de-DE" dirty="0" smtClean="0"/>
          </a:p>
          <a:p>
            <a:pPr lvl="1"/>
            <a:r>
              <a:rPr lang="de-DE" dirty="0">
                <a:solidFill>
                  <a:srgbClr val="FF0000"/>
                </a:solidFill>
              </a:rPr>
              <a:t>Bilder: </a:t>
            </a:r>
            <a:r>
              <a:rPr lang="de-DE" dirty="0"/>
              <a:t>Format </a:t>
            </a:r>
            <a:r>
              <a:rPr lang="de-DE" dirty="0" err="1"/>
              <a:t>jpg</a:t>
            </a:r>
            <a:r>
              <a:rPr lang="de-DE" dirty="0"/>
              <a:t>. oder </a:t>
            </a:r>
            <a:r>
              <a:rPr lang="de-DE" dirty="0" err="1"/>
              <a:t>png</a:t>
            </a:r>
            <a:r>
              <a:rPr lang="de-DE" dirty="0"/>
              <a:t>. anlegen, Verhältnis 3:4, Anzeigeformat 75px × 100px, max. </a:t>
            </a:r>
            <a:r>
              <a:rPr lang="de-DE" dirty="0" smtClean="0"/>
              <a:t>1MB</a:t>
            </a:r>
            <a:endParaRPr lang="de-DE" dirty="0" smtClean="0"/>
          </a:p>
          <a:p>
            <a:pPr lvl="2"/>
            <a:r>
              <a:rPr lang="de-DE" b="1" dirty="0" smtClean="0">
                <a:solidFill>
                  <a:srgbClr val="FF0000"/>
                </a:solidFill>
              </a:rPr>
              <a:t>WICHTIG</a:t>
            </a:r>
            <a:r>
              <a:rPr lang="de-DE" dirty="0">
                <a:solidFill>
                  <a:srgbClr val="FF0000"/>
                </a:solidFill>
              </a:rPr>
              <a:t>: mit dem Mitarbeiter ist vorab abzustimmen, ob er mit der Veröffentlichung </a:t>
            </a:r>
            <a:r>
              <a:rPr lang="de-DE" dirty="0" smtClean="0">
                <a:solidFill>
                  <a:srgbClr val="FF0000"/>
                </a:solidFill>
              </a:rPr>
              <a:t>seines Bildes einverstanden </a:t>
            </a:r>
            <a:r>
              <a:rPr lang="de-DE" dirty="0">
                <a:solidFill>
                  <a:srgbClr val="FF0000"/>
                </a:solidFill>
              </a:rPr>
              <a:t>ist!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Raumnummern</a:t>
            </a:r>
            <a:r>
              <a:rPr lang="de-DE" dirty="0" smtClean="0"/>
              <a:t> wie folgt eingeben: MIT BINDESTRICH </a:t>
            </a:r>
            <a:br>
              <a:rPr lang="de-DE" dirty="0" smtClean="0"/>
            </a:br>
            <a:r>
              <a:rPr lang="de-DE" dirty="0" smtClean="0"/>
              <a:t>=&gt; 102-00-087 </a:t>
            </a:r>
          </a:p>
          <a:p>
            <a:pPr lvl="2"/>
            <a:r>
              <a:rPr lang="de-DE" b="1" dirty="0" smtClean="0">
                <a:solidFill>
                  <a:srgbClr val="FF0000"/>
                </a:solidFill>
              </a:rPr>
              <a:t>WICHTIG</a:t>
            </a:r>
            <a:r>
              <a:rPr lang="de-DE" dirty="0">
                <a:solidFill>
                  <a:srgbClr val="FF0000"/>
                </a:solidFill>
              </a:rPr>
              <a:t>: mit dem Mitarbeiter ist vorab abzustimmen, ob er mit der Veröffentlichung seiner Raumnummer einverstanden ist!</a:t>
            </a:r>
          </a:p>
          <a:p>
            <a:pPr lvl="1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12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68450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Mitarbeiter (6/8)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275" y="1341438"/>
            <a:ext cx="8563173" cy="4967287"/>
          </a:xfrm>
        </p:spPr>
        <p:txBody>
          <a:bodyPr/>
          <a:lstStyle/>
          <a:p>
            <a:r>
              <a:rPr lang="de-DE" dirty="0" smtClean="0"/>
              <a:t>Bei der Dateneingabe zu beachten: </a:t>
            </a:r>
          </a:p>
          <a:p>
            <a:pPr lvl="1"/>
            <a:r>
              <a:rPr lang="de-DE" dirty="0" smtClean="0"/>
              <a:t>Bei Auswahl </a:t>
            </a:r>
            <a:r>
              <a:rPr lang="de-DE" dirty="0" smtClean="0">
                <a:solidFill>
                  <a:srgbClr val="FF0000"/>
                </a:solidFill>
              </a:rPr>
              <a:t>„Eintrag ins Who-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-Who“ </a:t>
            </a:r>
            <a:r>
              <a:rPr lang="de-DE" dirty="0" smtClean="0"/>
              <a:t>nein auswählen</a:t>
            </a:r>
          </a:p>
          <a:p>
            <a:pPr lvl="1"/>
            <a:r>
              <a:rPr lang="de-DE" dirty="0" smtClean="0"/>
              <a:t>Bei </a:t>
            </a:r>
            <a:r>
              <a:rPr lang="de-DE" dirty="0" smtClean="0">
                <a:solidFill>
                  <a:srgbClr val="FF0000"/>
                </a:solidFill>
              </a:rPr>
              <a:t>„Typ“ </a:t>
            </a:r>
            <a:r>
              <a:rPr lang="de-DE" dirty="0" smtClean="0"/>
              <a:t>entweder „wissenschaftlich tätig“ oder „nicht wissenschaftlich tätig“ (z.B. bei Sekretariat, Techniker</a:t>
            </a:r>
            <a:r>
              <a:rPr lang="de-DE" dirty="0"/>
              <a:t> </a:t>
            </a:r>
            <a:r>
              <a:rPr lang="de-DE" dirty="0" smtClean="0"/>
              <a:t>etc.) auswählen 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Persönliche Webseite</a:t>
            </a:r>
            <a:r>
              <a:rPr lang="de-DE" dirty="0" smtClean="0"/>
              <a:t>: Webseiten die im Testportal angelegt werden haben derzeit die </a:t>
            </a:r>
            <a:r>
              <a:rPr lang="de-DE" dirty="0" err="1" smtClean="0"/>
              <a:t>Prefix</a:t>
            </a:r>
            <a:r>
              <a:rPr lang="de-DE" dirty="0" smtClean="0"/>
              <a:t> „</a:t>
            </a:r>
            <a:r>
              <a:rPr lang="de-DE" dirty="0"/>
              <a:t>https://</a:t>
            </a:r>
            <a:r>
              <a:rPr lang="de-DE" dirty="0" smtClean="0"/>
              <a:t>p3test3.uni-freiburg.de/…..“, wenn Sie gleich die </a:t>
            </a:r>
            <a:r>
              <a:rPr lang="de-DE" dirty="0" err="1" smtClean="0"/>
              <a:t>Prefix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http://www.imtek.uni-freiburg.de/</a:t>
            </a:r>
            <a:r>
              <a:rPr lang="de-DE" dirty="0" smtClean="0"/>
              <a:t>...... eingeben sparen Sie sich nach der Umstellung Anpassungen in der FDB</a:t>
            </a:r>
            <a:endParaRPr lang="de-DE" dirty="0" smtClean="0"/>
          </a:p>
          <a:p>
            <a:pPr marL="185738" lvl="1" indent="0">
              <a:buNone/>
            </a:pPr>
            <a:r>
              <a:rPr lang="de-DE" b="1" dirty="0" smtClean="0"/>
              <a:t>Einverständniserklärung/Datenschutz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 smtClean="0"/>
              <a:t>Bsp. Einholung Zustimmung Mitarbeiter zur Veröffentlichung seiner Daten </a:t>
            </a:r>
            <a:r>
              <a:rPr lang="de-DE" dirty="0" smtClean="0"/>
              <a:t>(</a:t>
            </a:r>
            <a:r>
              <a:rPr lang="de-DE" i="1" dirty="0" smtClean="0"/>
              <a:t>siehe </a:t>
            </a:r>
            <a:r>
              <a:rPr lang="de-DE" i="1" dirty="0" smtClean="0"/>
              <a:t>Dokument </a:t>
            </a:r>
            <a:r>
              <a:rPr lang="de-DE" i="1" dirty="0" smtClean="0"/>
              <a:t>Datenschutzerklärung, </a:t>
            </a:r>
            <a:br>
              <a:rPr lang="de-DE" i="1" dirty="0" smtClean="0"/>
            </a:br>
            <a:r>
              <a:rPr lang="de-DE" i="1" dirty="0" smtClean="0"/>
              <a:t>eine engl. Fassung wird derzeit erstellt </a:t>
            </a:r>
            <a:r>
              <a:rPr lang="de-DE" dirty="0" smtClean="0"/>
              <a:t>)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Natascha Thoma-Widmann, Katrin </a:t>
            </a:r>
            <a:r>
              <a:rPr lang="de-DE" dirty="0" err="1" smtClean="0"/>
              <a:t>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13</a:t>
            </a:fld>
            <a:r>
              <a:rPr lang="de-DE" smtClean="0"/>
              <a:t> -</a:t>
            </a:r>
            <a:endParaRPr lang="de-DE"/>
          </a:p>
        </p:txBody>
      </p:sp>
      <p:graphicFrame>
        <p:nvGraphicFramePr>
          <p:cNvPr id="9" name="Objekt 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42704"/>
              </p:ext>
            </p:extLst>
          </p:nvPr>
        </p:nvGraphicFramePr>
        <p:xfrm>
          <a:off x="6444208" y="58772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640" name="Dokument" showAsIcon="1" r:id="rId4" imgW="914400" imgH="771480" progId="Word.Document.12">
                  <p:embed/>
                </p:oleObj>
              </mc:Choice>
              <mc:Fallback>
                <p:oleObj name="Dok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4208" y="58772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59570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Mitarbeiter (7/8)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14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948264" y="263691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Bsp. Ansicht nach Rubriken, </a:t>
            </a:r>
            <a:r>
              <a:rPr lang="de-DE" b="1" dirty="0" smtClean="0"/>
              <a:t>IMTEK Institutsseite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8" r="40466" b="17404"/>
          <a:stretch/>
        </p:blipFill>
        <p:spPr bwMode="auto">
          <a:xfrm>
            <a:off x="251520" y="1590675"/>
            <a:ext cx="6441901" cy="482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27391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Mitarbeiter (8/8)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15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115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9" r="40424" b="3974"/>
          <a:stretch/>
        </p:blipFill>
        <p:spPr bwMode="auto">
          <a:xfrm>
            <a:off x="611560" y="1268759"/>
            <a:ext cx="6192688" cy="543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948264" y="263691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Bsp. </a:t>
            </a:r>
            <a:r>
              <a:rPr lang="de-DE" b="1" dirty="0" smtClean="0"/>
              <a:t>Lehrstuhlseite </a:t>
            </a:r>
            <a:r>
              <a:rPr lang="de-DE" dirty="0" smtClean="0"/>
              <a:t>Anwendungs-entwicklung Mitarbeiter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3750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>
                <a:solidFill>
                  <a:srgbClr val="FF0000"/>
                </a:solidFill>
              </a:rPr>
              <a:t>Publikationen (1/6)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 von Publikationen in die Forschungsdatenbank und deren Darstellung auf der IMTEK-Webseite </a:t>
            </a:r>
          </a:p>
          <a:p>
            <a:pPr lvl="1"/>
            <a:r>
              <a:rPr lang="de-DE" dirty="0" smtClean="0"/>
              <a:t>Im zentralen IMTEK-Auftritt werden alle Publikationen in einer </a:t>
            </a:r>
            <a:r>
              <a:rPr lang="de-DE" b="1" dirty="0" smtClean="0"/>
              <a:t>Gesamtliste</a:t>
            </a:r>
            <a:r>
              <a:rPr lang="de-DE" dirty="0" smtClean="0"/>
              <a:t> dargestellt, die chronologisch absteigend alle Einträge des </a:t>
            </a:r>
            <a:r>
              <a:rPr lang="de-DE" u="sng" dirty="0" smtClean="0"/>
              <a:t>laufenden</a:t>
            </a:r>
            <a:r>
              <a:rPr lang="de-DE" dirty="0" smtClean="0"/>
              <a:t> Jahres auflistet. Bis ins Frühjahr eines Jahres hinein werden die Beiträge aus dem Vorjahr erscheinen</a:t>
            </a:r>
          </a:p>
          <a:p>
            <a:pPr lvl="1"/>
            <a:r>
              <a:rPr lang="de-DE" dirty="0" smtClean="0"/>
              <a:t>Man kann nach </a:t>
            </a:r>
            <a:r>
              <a:rPr lang="de-DE" b="1" dirty="0" smtClean="0"/>
              <a:t>Rubriken</a:t>
            </a:r>
            <a:r>
              <a:rPr lang="de-DE" dirty="0" smtClean="0"/>
              <a:t> (Konferenzbeiträge, </a:t>
            </a:r>
            <a:r>
              <a:rPr lang="de-DE" dirty="0" err="1" smtClean="0"/>
              <a:t>wissenschaftl</a:t>
            </a:r>
            <a:r>
              <a:rPr lang="de-DE" dirty="0" smtClean="0"/>
              <a:t>. Zeitschriften…) und im Filter nach </a:t>
            </a:r>
            <a:r>
              <a:rPr lang="de-DE" b="1" dirty="0" smtClean="0"/>
              <a:t>Autoren</a:t>
            </a:r>
            <a:r>
              <a:rPr lang="de-DE" dirty="0" smtClean="0"/>
              <a:t> suchen </a:t>
            </a:r>
          </a:p>
          <a:p>
            <a:pPr lvl="1"/>
            <a:r>
              <a:rPr lang="de-DE" dirty="0" smtClean="0"/>
              <a:t>Auf </a:t>
            </a:r>
            <a:r>
              <a:rPr lang="de-DE" dirty="0"/>
              <a:t>den Lehrstuhlseiten </a:t>
            </a:r>
            <a:r>
              <a:rPr lang="de-DE" dirty="0" smtClean="0"/>
              <a:t>gibt es eine </a:t>
            </a:r>
            <a:r>
              <a:rPr lang="de-DE" dirty="0"/>
              <a:t>Darstellung aller am Lehrstuhl entstandenen </a:t>
            </a:r>
            <a:r>
              <a:rPr lang="de-DE" dirty="0" smtClean="0"/>
              <a:t>Publikationen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16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33527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Publikationen (2/6)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Neue Publikationen anlegen </a:t>
            </a:r>
            <a:r>
              <a:rPr lang="de-DE" dirty="0"/>
              <a:t>in der Forschungsdatenbank </a:t>
            </a:r>
            <a:r>
              <a:rPr lang="de-DE" dirty="0" smtClean="0"/>
              <a:t>(FDB) der </a:t>
            </a:r>
            <a:r>
              <a:rPr lang="de-DE" dirty="0"/>
              <a:t>Uni FR</a:t>
            </a:r>
            <a:endParaRPr lang="de-DE" dirty="0" smtClean="0">
              <a:hlinkClick r:id="rId2"/>
            </a:endParaRPr>
          </a:p>
          <a:p>
            <a:pPr lvl="1"/>
            <a:r>
              <a:rPr lang="de-DE" dirty="0">
                <a:hlinkClick r:id="rId2"/>
              </a:rPr>
              <a:t>Startseite </a:t>
            </a:r>
            <a:r>
              <a:rPr lang="de-DE" dirty="0" smtClean="0">
                <a:hlinkClick r:id="rId2"/>
              </a:rPr>
              <a:t>Forschungsdatenbank</a:t>
            </a:r>
            <a:r>
              <a:rPr lang="de-DE" dirty="0"/>
              <a:t> (http://forschdb.verwaltung.uni-freiburg.de/forschung</a:t>
            </a:r>
            <a:r>
              <a:rPr lang="de-DE" dirty="0" smtClean="0"/>
              <a:t>/): einloggen bzw. Zugang beantragen beim Science Support Center der Uni FR </a:t>
            </a:r>
          </a:p>
          <a:p>
            <a:pPr lvl="1"/>
            <a:r>
              <a:rPr lang="de-DE" dirty="0" smtClean="0"/>
              <a:t>„Erfassung Uni“ wählen</a:t>
            </a:r>
          </a:p>
          <a:p>
            <a:pPr lvl="1"/>
            <a:r>
              <a:rPr lang="de-DE" dirty="0" smtClean="0"/>
              <a:t>„Publikationen“ wählen</a:t>
            </a:r>
          </a:p>
          <a:p>
            <a:pPr lvl="1"/>
            <a:r>
              <a:rPr lang="de-DE" dirty="0" smtClean="0"/>
              <a:t>Links oben =&gt; „Neue Publikationen“ wählen</a:t>
            </a:r>
          </a:p>
          <a:p>
            <a:pPr lvl="1"/>
            <a:r>
              <a:rPr lang="de-DE" dirty="0" smtClean="0"/>
              <a:t>Nun erscheint Eingabemaske, siehe nächste Folie</a:t>
            </a:r>
          </a:p>
          <a:p>
            <a:pPr lvl="1"/>
            <a:r>
              <a:rPr lang="de-DE" dirty="0" smtClean="0"/>
              <a:t>Relevante Felder ausfüllen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17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35765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Publikationen (3/6)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18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405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17"/>
          <a:stretch/>
        </p:blipFill>
        <p:spPr bwMode="auto">
          <a:xfrm>
            <a:off x="-30907" y="1196752"/>
            <a:ext cx="9204445" cy="575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88176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Publikationen (4/6)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19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06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9"/>
          <a:stretch/>
        </p:blipFill>
        <p:spPr bwMode="auto">
          <a:xfrm>
            <a:off x="0" y="1196752"/>
            <a:ext cx="9158832" cy="511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1619672" y="3024737"/>
            <a:ext cx="864096" cy="42316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mit Pfeil 8"/>
          <p:cNvCxnSpPr>
            <a:stCxn id="10" idx="1"/>
          </p:cNvCxnSpPr>
          <p:nvPr/>
        </p:nvCxnSpPr>
        <p:spPr bwMode="auto">
          <a:xfrm flipH="1" flipV="1">
            <a:off x="5652120" y="3259414"/>
            <a:ext cx="576064" cy="1615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6228184" y="2913153"/>
            <a:ext cx="259228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Namen über Auswahl einfügen, damit ist eine einheitliche Schreibweise in der Übersicht gewährleistet. Darstellung ist dann wie folgt: Mustermann, M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9071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DE97F5E1-3ED0-4393-A670-142C2294E54A}" type="slidenum">
              <a:rPr lang="de-DE"/>
              <a:pPr/>
              <a:t>2</a:t>
            </a:fld>
            <a:r>
              <a:rPr lang="de-DE"/>
              <a:t> -</a:t>
            </a:r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Inhaltsverzeichnis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1341438"/>
            <a:ext cx="8562975" cy="46942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Schulung</a:t>
            </a:r>
            <a:r>
              <a:rPr lang="en-US" u="sng" dirty="0" smtClean="0"/>
              <a:t> </a:t>
            </a:r>
            <a:r>
              <a:rPr lang="en-US" u="sng" dirty="0"/>
              <a:t>am 11.06.2012 “</a:t>
            </a:r>
            <a:r>
              <a:rPr lang="en-US" u="sng" dirty="0" err="1"/>
              <a:t>Forschungsdatenbank</a:t>
            </a:r>
            <a:r>
              <a:rPr lang="en-US" u="sng" dirty="0" smtClean="0"/>
              <a:t>”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dirty="0" smtClean="0"/>
              <a:t>	</a:t>
            </a:r>
            <a:r>
              <a:rPr lang="en-US" dirty="0" err="1" smtClean="0"/>
              <a:t>Einleitung</a:t>
            </a:r>
            <a:endParaRPr lang="en-US" dirty="0" smtClean="0"/>
          </a:p>
          <a:p>
            <a:pPr lvl="1"/>
            <a:r>
              <a:rPr lang="en-US" dirty="0" err="1"/>
              <a:t>Konzept</a:t>
            </a:r>
            <a:r>
              <a:rPr lang="en-US" dirty="0"/>
              <a:t> der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smtClean="0"/>
              <a:t>IMTEK-</a:t>
            </a:r>
            <a:r>
              <a:rPr lang="en-US" dirty="0" err="1" smtClean="0"/>
              <a:t>Internetpräsenz</a:t>
            </a:r>
            <a:endParaRPr lang="en-US" dirty="0" smtClean="0"/>
          </a:p>
          <a:p>
            <a:r>
              <a:rPr lang="en-US" dirty="0" err="1"/>
              <a:t>Forschungsdatenbank</a:t>
            </a:r>
            <a:r>
              <a:rPr lang="en-US" dirty="0"/>
              <a:t> – </a:t>
            </a:r>
            <a:r>
              <a:rPr lang="en-US" dirty="0" err="1"/>
              <a:t>Eingabe</a:t>
            </a:r>
            <a:r>
              <a:rPr lang="en-US" dirty="0"/>
              <a:t> von…</a:t>
            </a:r>
          </a:p>
          <a:p>
            <a:pPr lvl="1"/>
            <a:r>
              <a:rPr lang="en-US" dirty="0" err="1"/>
              <a:t>Mitarbeitern</a:t>
            </a:r>
            <a:endParaRPr lang="en-US" dirty="0"/>
          </a:p>
          <a:p>
            <a:pPr lvl="1"/>
            <a:r>
              <a:rPr lang="en-US" dirty="0" err="1"/>
              <a:t>Publikationen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Projekten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Publikationen (5/6)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20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074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/>
          <a:stretch/>
        </p:blipFill>
        <p:spPr bwMode="auto">
          <a:xfrm>
            <a:off x="-28972" y="1196752"/>
            <a:ext cx="9135962" cy="505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 bwMode="auto">
          <a:xfrm>
            <a:off x="1403648" y="4899278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19217" y="4104601"/>
            <a:ext cx="345638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Bild kann angegeben werden, wird aber auf IMTEK-Seite nicht dargestellt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0" idx="1"/>
          </p:cNvCxnSpPr>
          <p:nvPr/>
        </p:nvCxnSpPr>
        <p:spPr bwMode="auto">
          <a:xfrm flipH="1">
            <a:off x="2027525" y="4335434"/>
            <a:ext cx="3691692" cy="675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538411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/>
              <a:t>Publikationen </a:t>
            </a:r>
            <a:r>
              <a:rPr lang="de-DE" dirty="0" smtClean="0"/>
              <a:t>(6/6)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76256" y="2708920"/>
            <a:ext cx="2448074" cy="2087562"/>
          </a:xfrm>
        </p:spPr>
        <p:txBody>
          <a:bodyPr/>
          <a:lstStyle/>
          <a:p>
            <a:r>
              <a:rPr lang="de-DE" sz="1800" b="0" dirty="0"/>
              <a:t>Bsp. </a:t>
            </a:r>
            <a:r>
              <a:rPr lang="de-DE" sz="1800" b="0" dirty="0" smtClean="0"/>
              <a:t>Ansicht </a:t>
            </a:r>
            <a:br>
              <a:rPr lang="de-DE" sz="1800" b="0" dirty="0" smtClean="0"/>
            </a:br>
            <a:r>
              <a:rPr lang="de-DE" sz="1800" b="0" dirty="0" smtClean="0"/>
              <a:t>IMTEK </a:t>
            </a:r>
            <a:br>
              <a:rPr lang="de-DE" sz="1800" b="0" dirty="0" smtClean="0"/>
            </a:br>
            <a:r>
              <a:rPr lang="de-DE" sz="1800" dirty="0" smtClean="0"/>
              <a:t>Institutsseite Publikationen</a:t>
            </a:r>
            <a:endParaRPr lang="de-DE" sz="18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21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13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r="40383" b="13756"/>
          <a:stretch/>
        </p:blipFill>
        <p:spPr bwMode="auto">
          <a:xfrm>
            <a:off x="0" y="1173458"/>
            <a:ext cx="6732240" cy="56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4788024" y="2924944"/>
            <a:ext cx="864096" cy="42316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mit Pfeil 8"/>
          <p:cNvCxnSpPr>
            <a:stCxn id="10" idx="1"/>
          </p:cNvCxnSpPr>
          <p:nvPr/>
        </p:nvCxnSpPr>
        <p:spPr bwMode="auto">
          <a:xfrm flipH="1" flipV="1">
            <a:off x="5508104" y="3284988"/>
            <a:ext cx="1224136" cy="15824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6732240" y="4221088"/>
            <a:ext cx="2304256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HINWEIS: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Bei Buchbeiträgen erscheint derzeit in der Ansicht der Titel noch unvollständig. Das wird in den nächsten Wochen noch behoben. 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1569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>
                <a:solidFill>
                  <a:srgbClr val="FF0000"/>
                </a:solidFill>
              </a:rPr>
              <a:t>Projekte (1/5)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Projekte werden zukünftig in der Forschungsdatenbank abgelegt und von dort in den IMTEK-Webauftritt eingebunden – sowohl auf </a:t>
            </a:r>
            <a:r>
              <a:rPr lang="de-DE" dirty="0" smtClean="0">
                <a:solidFill>
                  <a:srgbClr val="FF0000"/>
                </a:solidFill>
              </a:rPr>
              <a:t>zentraler als auch auf Lehrstuhlebene</a:t>
            </a:r>
            <a:r>
              <a:rPr lang="de-DE" dirty="0" smtClean="0"/>
              <a:t>. </a:t>
            </a:r>
          </a:p>
          <a:p>
            <a:pPr lvl="1"/>
            <a:r>
              <a:rPr lang="de-DE" dirty="0" smtClean="0"/>
              <a:t>Schritte der Eingabe neuer Projekte:</a:t>
            </a:r>
          </a:p>
          <a:p>
            <a:pPr lvl="2"/>
            <a:r>
              <a:rPr lang="de-DE" dirty="0">
                <a:hlinkClick r:id="rId2"/>
              </a:rPr>
              <a:t>Startseite Forschungsdatenbank</a:t>
            </a:r>
            <a:r>
              <a:rPr lang="de-DE" dirty="0"/>
              <a:t> (http://forschdb.verwaltung.uni-freiburg.de/forschung/): einloggen bzw. Zugang beantragen beim Science Support Center der Uni FR </a:t>
            </a:r>
          </a:p>
          <a:p>
            <a:pPr marL="866775" lvl="2" indent="-342900">
              <a:buFont typeface="+mj-lt"/>
              <a:buAutoNum type="arabicPeriod"/>
            </a:pPr>
            <a:r>
              <a:rPr lang="de-DE" dirty="0" smtClean="0"/>
              <a:t>Neues Projekt auswählen in der Forschungsdatenbank</a:t>
            </a:r>
          </a:p>
          <a:p>
            <a:pPr marL="866775" lvl="2" indent="-342900">
              <a:buFont typeface="+mj-lt"/>
              <a:buAutoNum type="arabicPeriod"/>
            </a:pPr>
            <a:r>
              <a:rPr lang="de-DE" dirty="0" smtClean="0"/>
              <a:t>Relevante Felder ausfüllen</a:t>
            </a:r>
          </a:p>
          <a:p>
            <a:pPr marL="866775" lvl="2" indent="-342900">
              <a:buFont typeface="+mj-lt"/>
              <a:buAutoNum type="arabicPeriod"/>
            </a:pPr>
            <a:r>
              <a:rPr lang="de-DE" dirty="0" smtClean="0"/>
              <a:t>Evtl. Verknüpfung mit Publikationen vornehmen</a:t>
            </a:r>
          </a:p>
          <a:p>
            <a:pPr marL="866775" lvl="2" indent="-342900">
              <a:buFont typeface="+mj-lt"/>
              <a:buAutoNum type="arabicPeriod"/>
            </a:pPr>
            <a:r>
              <a:rPr lang="de-DE" dirty="0" smtClean="0"/>
              <a:t>Evtl. Bild hochladen</a:t>
            </a:r>
          </a:p>
          <a:p>
            <a:pPr marL="866775" lvl="2" indent="-342900">
              <a:buFont typeface="+mj-lt"/>
              <a:buAutoNum type="arabicPeriod"/>
            </a:pPr>
            <a:r>
              <a:rPr lang="de-DE" b="1" dirty="0" smtClean="0">
                <a:solidFill>
                  <a:srgbClr val="FF0000"/>
                </a:solidFill>
              </a:rPr>
              <a:t>Stichworte hinterlegen (siehe nächste Folie)</a:t>
            </a:r>
          </a:p>
          <a:p>
            <a:pPr marL="866775" lvl="2" indent="-342900">
              <a:buFont typeface="+mj-lt"/>
              <a:buAutoNum type="arabicPeriod"/>
            </a:pPr>
            <a:r>
              <a:rPr lang="de-DE" dirty="0" smtClean="0"/>
              <a:t>Bei „Gruppe“ kann man einen Lehrstuhlspezifischen Begriff eingeben, wenn man die Projekte nach diesem frei definierbaren Begriffen listen möchte</a:t>
            </a:r>
          </a:p>
          <a:p>
            <a:pPr marL="866775" lvl="2" indent="-342900">
              <a:buFont typeface="+mj-lt"/>
              <a:buAutoNum type="arabicPeriod"/>
            </a:pPr>
            <a:endParaRPr lang="de-DE" dirty="0" smtClean="0"/>
          </a:p>
          <a:p>
            <a:pPr marL="866775" lvl="2" indent="-342900">
              <a:buFont typeface="+mj-lt"/>
              <a:buAutoNum type="arabicPeriod"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22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2763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/>
              <a:t>Projekte </a:t>
            </a:r>
            <a:r>
              <a:rPr lang="de-DE" dirty="0" smtClean="0"/>
              <a:t>(2/5)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B31F4BD6-C6EF-4AF5-A1C4-DA3747B56B8B}" type="slidenum">
              <a:rPr lang="de-DE" smtClean="0"/>
              <a:pPr/>
              <a:t>23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2413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22504"/>
          <a:stretch/>
        </p:blipFill>
        <p:spPr bwMode="auto">
          <a:xfrm>
            <a:off x="0" y="1196752"/>
            <a:ext cx="7797552" cy="55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1259632" y="3284984"/>
            <a:ext cx="1656184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436096" y="1196752"/>
            <a:ext cx="3707904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1.) Auf den IMTEK-Webseiten wird nur der Projektleiter und </a:t>
            </a:r>
            <a:r>
              <a:rPr lang="de-DE" sz="1200" u="sng" dirty="0" smtClean="0">
                <a:solidFill>
                  <a:srgbClr val="FF0000"/>
                </a:solidFill>
              </a:rPr>
              <a:t>nicht</a:t>
            </a:r>
            <a:r>
              <a:rPr lang="de-DE" sz="1200" dirty="0" smtClean="0">
                <a:solidFill>
                  <a:srgbClr val="FF0000"/>
                </a:solidFill>
              </a:rPr>
              <a:t> der Ansprechpartner oder Stellvertreter dargestellt, da wir definiert haben, dass die Projektleitung einziger Ansprechpartner ist</a:t>
            </a:r>
            <a:r>
              <a:rPr lang="de-DE" sz="1200" dirty="0">
                <a:solidFill>
                  <a:srgbClr val="FF0000"/>
                </a:solidFill>
              </a:rPr>
              <a:t/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smtClean="0">
                <a:solidFill>
                  <a:srgbClr val="FF0000"/>
                </a:solidFill>
              </a:rPr>
              <a:t>2.) Bei Telefonnummer und E-Mail somit Kontaktdaten des Projektleiters eintragen</a:t>
            </a:r>
            <a:r>
              <a:rPr lang="de-DE" sz="1200" dirty="0">
                <a:solidFill>
                  <a:srgbClr val="FF0000"/>
                </a:solidFill>
              </a:rPr>
              <a:t/>
            </a:r>
            <a:br>
              <a:rPr lang="de-DE" sz="1200" dirty="0">
                <a:solidFill>
                  <a:srgbClr val="FF0000"/>
                </a:solidFill>
              </a:rPr>
            </a:br>
            <a:r>
              <a:rPr lang="de-DE" sz="1200" dirty="0" smtClean="0">
                <a:solidFill>
                  <a:srgbClr val="FF0000"/>
                </a:solidFill>
              </a:rPr>
              <a:t>3.) Namen komplett mit Titel wie folgt eingeben: Prof. Dr. Peter XY oder Dipl.-Ing. Peter Mustermann (in diesem Fall nicht über Auswahl reinziehen!)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2699792" y="2132856"/>
            <a:ext cx="2736304" cy="11521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2224590" y="2132856"/>
            <a:ext cx="3211506" cy="32882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Ellipse 15"/>
          <p:cNvSpPr/>
          <p:nvPr/>
        </p:nvSpPr>
        <p:spPr bwMode="auto">
          <a:xfrm>
            <a:off x="1403648" y="5133092"/>
            <a:ext cx="79208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H="1">
            <a:off x="4644008" y="2132856"/>
            <a:ext cx="792088" cy="1440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908950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4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r="18679"/>
          <a:stretch/>
        </p:blipFill>
        <p:spPr bwMode="auto">
          <a:xfrm>
            <a:off x="-6424" y="1196752"/>
            <a:ext cx="831800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/>
              <a:t>Projekte </a:t>
            </a:r>
            <a:r>
              <a:rPr lang="de-DE" dirty="0" smtClean="0"/>
              <a:t>(3/5)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24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10" name="Ellipse 9"/>
          <p:cNvSpPr/>
          <p:nvPr/>
        </p:nvSpPr>
        <p:spPr bwMode="auto">
          <a:xfrm>
            <a:off x="1453977" y="4995083"/>
            <a:ext cx="1440160" cy="4092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78038" y="3212976"/>
            <a:ext cx="345638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Damit die Projekte auf der IMTEK-Seite in der Rubrik Forschung / Forschungsthemen unter den jeweiligen Begriffen gefunden werden müssen hier die Stichworte entsprechend der vordefinierten Liste eingetragen werden</a:t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dirty="0" smtClean="0">
                <a:solidFill>
                  <a:srgbClr val="FF0000"/>
                </a:solidFill>
              </a:rPr>
              <a:t>Bsp. Brennstoffzellen, </a:t>
            </a:r>
            <a:r>
              <a:rPr lang="de-DE" sz="1200" dirty="0" err="1" smtClean="0">
                <a:solidFill>
                  <a:srgbClr val="FF0000"/>
                </a:solidFill>
              </a:rPr>
              <a:t>Micro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Energy</a:t>
            </a:r>
            <a:r>
              <a:rPr lang="de-DE" sz="1200" dirty="0" smtClean="0">
                <a:solidFill>
                  <a:srgbClr val="FF0000"/>
                </a:solidFill>
              </a:rPr>
              <a:t> </a:t>
            </a:r>
            <a:r>
              <a:rPr lang="de-DE" sz="1200" dirty="0" err="1" smtClean="0">
                <a:solidFill>
                  <a:srgbClr val="FF0000"/>
                </a:solidFill>
              </a:rPr>
              <a:t>Harvesting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2636682" y="3813140"/>
            <a:ext cx="2941356" cy="1266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 bwMode="auto">
          <a:xfrm>
            <a:off x="1475656" y="5684542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Gerade Verbindung mit Pfeil 17"/>
          <p:cNvCxnSpPr>
            <a:stCxn id="21" idx="1"/>
          </p:cNvCxnSpPr>
          <p:nvPr/>
        </p:nvCxnSpPr>
        <p:spPr bwMode="auto">
          <a:xfrm flipH="1">
            <a:off x="2195736" y="5359120"/>
            <a:ext cx="3901840" cy="4371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6097576" y="5035954"/>
            <a:ext cx="293878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Bild in Format </a:t>
            </a:r>
            <a:r>
              <a:rPr lang="de-DE" sz="1200" dirty="0" err="1" smtClean="0">
                <a:solidFill>
                  <a:srgbClr val="FF0000"/>
                </a:solidFill>
              </a:rPr>
              <a:t>jpg</a:t>
            </a:r>
            <a:r>
              <a:rPr lang="de-DE" sz="1200" dirty="0" smtClean="0">
                <a:solidFill>
                  <a:srgbClr val="FF0000"/>
                </a:solidFill>
              </a:rPr>
              <a:t>. oder </a:t>
            </a:r>
            <a:r>
              <a:rPr lang="de-DE" sz="1200" dirty="0" err="1" smtClean="0">
                <a:solidFill>
                  <a:srgbClr val="FF0000"/>
                </a:solidFill>
              </a:rPr>
              <a:t>png</a:t>
            </a:r>
            <a:r>
              <a:rPr lang="de-DE" sz="1200" dirty="0" smtClean="0">
                <a:solidFill>
                  <a:srgbClr val="FF0000"/>
                </a:solidFill>
              </a:rPr>
              <a:t>. anlegen, Format </a:t>
            </a:r>
            <a:r>
              <a:rPr lang="de-DE" sz="1200" dirty="0">
                <a:solidFill>
                  <a:srgbClr val="FF0000"/>
                </a:solidFill>
              </a:rPr>
              <a:t>200px × </a:t>
            </a:r>
            <a:r>
              <a:rPr lang="de-DE" sz="1200" dirty="0" smtClean="0">
                <a:solidFill>
                  <a:srgbClr val="FF0000"/>
                </a:solidFill>
              </a:rPr>
              <a:t>117px</a:t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dirty="0" smtClean="0">
                <a:solidFill>
                  <a:srgbClr val="FF0000"/>
                </a:solidFill>
              </a:rPr>
              <a:t>max. </a:t>
            </a:r>
            <a:r>
              <a:rPr lang="de-DE" sz="1200" dirty="0">
                <a:solidFill>
                  <a:srgbClr val="FF0000"/>
                </a:solidFill>
              </a:rPr>
              <a:t>1MB </a:t>
            </a:r>
          </a:p>
        </p:txBody>
      </p:sp>
    </p:spTree>
    <p:extLst>
      <p:ext uri="{BB962C8B-B14F-4D97-AF65-F5344CB8AC3E}">
        <p14:creationId xmlns:p14="http://schemas.microsoft.com/office/powerpoint/2010/main" val="195316585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/>
              <a:t>Projekte </a:t>
            </a:r>
            <a:r>
              <a:rPr lang="de-DE" dirty="0" smtClean="0"/>
              <a:t>(4/5)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Es können </a:t>
            </a:r>
            <a:r>
              <a:rPr lang="de-DE" dirty="0" smtClean="0"/>
              <a:t>mehrere Stichworte </a:t>
            </a:r>
            <a:r>
              <a:rPr lang="de-DE" dirty="0"/>
              <a:t>(durch Kommata von einander getrennt) eingegeben </a:t>
            </a:r>
            <a:r>
              <a:rPr lang="de-DE" dirty="0" smtClean="0"/>
              <a:t>werden, um Projekte danach zu filtern. </a:t>
            </a:r>
            <a:r>
              <a:rPr lang="de-DE" dirty="0"/>
              <a:t>Dazu bitte nur Begriffe aus der abgestimmten </a:t>
            </a:r>
            <a:r>
              <a:rPr lang="de-DE" dirty="0">
                <a:solidFill>
                  <a:srgbClr val="FF0000"/>
                </a:solidFill>
              </a:rPr>
              <a:t>IMTEK-Schlagwortliste</a:t>
            </a:r>
            <a:r>
              <a:rPr lang="de-DE" dirty="0"/>
              <a:t> verwenden. </a:t>
            </a:r>
            <a:endParaRPr lang="de-DE" dirty="0" smtClean="0"/>
          </a:p>
          <a:p>
            <a:pPr lvl="2"/>
            <a:r>
              <a:rPr lang="de-DE" dirty="0" smtClean="0"/>
              <a:t>Auf identische Schreibweise achten!</a:t>
            </a:r>
          </a:p>
          <a:p>
            <a:pPr lvl="2"/>
            <a:r>
              <a:rPr lang="de-DE" dirty="0" smtClean="0"/>
              <a:t>Für den externen User ist das eine neue Funktion im Vgl. zum alten Webauftritt. </a:t>
            </a:r>
          </a:p>
          <a:p>
            <a:pPr lvl="1"/>
            <a:r>
              <a:rPr lang="de-DE" dirty="0" smtClean="0"/>
              <a:t>Schlagwortliste: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 smtClean="0"/>
              <a:t>siehe Dokument IMTEK-Schlagwortliste</a:t>
            </a:r>
            <a:r>
              <a:rPr lang="de-DE" dirty="0" smtClean="0"/>
              <a:t>)	</a:t>
            </a:r>
            <a:endParaRPr lang="de-DE" dirty="0"/>
          </a:p>
          <a:p>
            <a:pPr lvl="1"/>
            <a:r>
              <a:rPr lang="de-DE" dirty="0" smtClean="0"/>
              <a:t>Erfassungsformular Projekte – Bsp. Anwendungsentwicklung</a:t>
            </a:r>
          </a:p>
          <a:p>
            <a:pPr lvl="2"/>
            <a:r>
              <a:rPr lang="de-DE" dirty="0" smtClean="0"/>
              <a:t>Die Eingabe in die FDB kann beispielsweise immer durch eine Person am Lehrstuhl erfolgen. Anbei die Vorlage, wie am Lehrstuhl Anwendungsentwicklung die Abfrage der einzugebenden Inhalte erfolgt</a:t>
            </a:r>
          </a:p>
          <a:p>
            <a:pPr marL="523875" lvl="2" indent="0">
              <a:buNone/>
            </a:pPr>
            <a:r>
              <a:rPr lang="de-DE" dirty="0"/>
              <a:t>	</a:t>
            </a:r>
            <a:r>
              <a:rPr lang="de-DE" i="1" dirty="0" smtClean="0"/>
              <a:t>(siehe Dokument </a:t>
            </a:r>
            <a:r>
              <a:rPr lang="de-DE" i="1" dirty="0" smtClean="0"/>
              <a:t>Projekterfassung ALLG </a:t>
            </a:r>
            <a:r>
              <a:rPr lang="de-DE" i="1" dirty="0" smtClean="0"/>
              <a:t>Abfrage)</a:t>
            </a:r>
            <a:endParaRPr lang="de-DE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25</a:t>
            </a:fld>
            <a:r>
              <a:rPr lang="de-DE" smtClean="0"/>
              <a:t> -</a:t>
            </a:r>
            <a:endParaRPr lang="de-DE"/>
          </a:p>
        </p:txBody>
      </p:sp>
      <p:graphicFrame>
        <p:nvGraphicFramePr>
          <p:cNvPr id="7" name="Objekt 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181882"/>
              </p:ext>
            </p:extLst>
          </p:nvPr>
        </p:nvGraphicFramePr>
        <p:xfrm>
          <a:off x="6228184" y="35730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768" name="Dokument" showAsIcon="1" r:id="rId3" imgW="914400" imgH="771480" progId="Word.Document.12">
                  <p:embed/>
                </p:oleObj>
              </mc:Choice>
              <mc:Fallback>
                <p:oleObj name="Dok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8184" y="35730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09979"/>
              </p:ext>
            </p:extLst>
          </p:nvPr>
        </p:nvGraphicFramePr>
        <p:xfrm>
          <a:off x="6732240" y="573325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769" name="Dokument" showAsIcon="1" r:id="rId5" imgW="914400" imgH="771480" progId="Word.Document.12">
                  <p:embed/>
                </p:oleObj>
              </mc:Choice>
              <mc:Fallback>
                <p:oleObj name="Dok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2240" y="573325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91292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/>
              <a:t>Projekte </a:t>
            </a:r>
            <a:r>
              <a:rPr lang="de-DE" dirty="0" smtClean="0"/>
              <a:t>(5/5)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 smtClean="0"/>
              <a:t>Bsp. Forschung/Forschungsthemen/Energieeffizienz/Brennstoffzellen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26</a:t>
            </a:fld>
            <a:r>
              <a:rPr lang="de-DE" smtClean="0"/>
              <a:t> -</a:t>
            </a:r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 r="57433" b="25147"/>
          <a:stretch/>
        </p:blipFill>
        <p:spPr bwMode="auto">
          <a:xfrm>
            <a:off x="611560" y="1817114"/>
            <a:ext cx="6221132" cy="49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20272" y="2348880"/>
            <a:ext cx="19807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/>
              <a:buChar char="Ø"/>
            </a:pPr>
            <a:r>
              <a:rPr lang="de-DE" sz="1200" dirty="0" smtClean="0"/>
              <a:t>Über </a:t>
            </a:r>
            <a:r>
              <a:rPr lang="de-DE" sz="1200" u="sng" dirty="0" smtClean="0"/>
              <a:t>Details zum Projekt </a:t>
            </a:r>
            <a:r>
              <a:rPr lang="de-DE" sz="1200" dirty="0" smtClean="0"/>
              <a:t>erhält man ausführlichere Angaben zum Projekt. </a:t>
            </a:r>
          </a:p>
          <a:p>
            <a:pPr marL="171450" indent="-171450" algn="l">
              <a:buFont typeface="Wingdings"/>
              <a:buChar char="Ø"/>
            </a:pPr>
            <a:r>
              <a:rPr lang="de-DE" sz="1200" dirty="0" smtClean="0"/>
              <a:t>Es kann ein Bild mit dem Projekt verknüpft werden, das dann in der abgebildeten Ansicht noch erscheint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5539838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27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</a:t>
            </a:r>
            <a:r>
              <a:rPr lang="en-US" dirty="0"/>
              <a:t> – </a:t>
            </a:r>
            <a:r>
              <a:rPr lang="en-US" dirty="0" smtClean="0"/>
              <a:t>Online-Support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/>
          <a:lstStyle/>
          <a:p>
            <a:pPr lvl="1"/>
            <a:r>
              <a:rPr lang="de-DE" dirty="0" smtClean="0"/>
              <a:t>Wiki: </a:t>
            </a:r>
            <a:r>
              <a:rPr lang="de-DE" dirty="0" smtClean="0">
                <a:hlinkClick r:id="rId2"/>
              </a:rPr>
              <a:t>https://wiki.uni-freiburg.de/tf-infoportal/doku.php/tf-infoportal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Im Wiki sind alle Themenbereiche (Eingabe Forschungsdatenbank, Typo3, CMS/</a:t>
            </a:r>
            <a:r>
              <a:rPr lang="de-DE" dirty="0" err="1" smtClean="0"/>
              <a:t>Plone</a:t>
            </a:r>
            <a:r>
              <a:rPr lang="de-DE" dirty="0" smtClean="0"/>
              <a:t>) abgebildet. Nach der Übersicht der Ansprechpartner folgt die Dokumentation für Anwender.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&gt;&gt; Aktualisierungen </a:t>
            </a:r>
            <a:r>
              <a:rPr lang="de-DE" dirty="0" smtClean="0"/>
              <a:t>werden künftig nur im Wiki gepflegt.</a:t>
            </a:r>
          </a:p>
          <a:p>
            <a:pPr marL="523875" lvl="2" indent="0">
              <a:buNone/>
            </a:pPr>
            <a:endParaRPr lang="en-US" sz="1600" dirty="0" smtClean="0"/>
          </a:p>
          <a:p>
            <a:pPr lvl="1"/>
            <a:endParaRPr lang="en-US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r="21174" b="40410"/>
          <a:stretch/>
        </p:blipFill>
        <p:spPr bwMode="auto">
          <a:xfrm>
            <a:off x="504775" y="2996952"/>
            <a:ext cx="7667625" cy="407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7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28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</a:t>
            </a:r>
            <a:r>
              <a:rPr lang="en-US" dirty="0"/>
              <a:t> – </a:t>
            </a:r>
            <a:r>
              <a:rPr lang="en-US" dirty="0" smtClean="0"/>
              <a:t>Online-Support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/>
          <a:lstStyle/>
          <a:p>
            <a:pPr lvl="1"/>
            <a:r>
              <a:rPr lang="de-DE" dirty="0" err="1" smtClean="0"/>
              <a:t>Plone</a:t>
            </a:r>
            <a:r>
              <a:rPr lang="de-DE" dirty="0" smtClean="0"/>
              <a:t> 3 User Manual (auf Englisch) </a:t>
            </a:r>
            <a:r>
              <a:rPr lang="de-DE" dirty="0" smtClean="0">
                <a:hlinkClick r:id="rId2"/>
              </a:rPr>
              <a:t>http://plone.org/documentation/manual/plone-3-user-manual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Rechenzentrum CMS –Support: </a:t>
            </a:r>
            <a:r>
              <a:rPr lang="de-DE" dirty="0" smtClean="0">
                <a:hlinkClick r:id="rId3"/>
              </a:rPr>
              <a:t>http://www.cms.uni-freiburg.de</a:t>
            </a:r>
            <a:endParaRPr lang="de-DE" dirty="0" smtClean="0"/>
          </a:p>
          <a:p>
            <a:pPr marL="185738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marL="523875" lvl="2" indent="0">
              <a:buNone/>
            </a:pPr>
            <a:endParaRPr lang="en-US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160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29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</a:t>
            </a:r>
            <a:r>
              <a:rPr lang="en-US" dirty="0"/>
              <a:t> – </a:t>
            </a:r>
            <a:r>
              <a:rPr lang="en-US" dirty="0" smtClean="0"/>
              <a:t>Offline-Support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Allgemeine</a:t>
            </a:r>
            <a:r>
              <a:rPr lang="en-US" sz="2000" dirty="0" smtClean="0"/>
              <a:t> und </a:t>
            </a:r>
            <a:r>
              <a:rPr lang="en-US" sz="2000" dirty="0" err="1" smtClean="0"/>
              <a:t>inhaltliche</a:t>
            </a:r>
            <a:r>
              <a:rPr lang="en-US" sz="2000" dirty="0" smtClean="0"/>
              <a:t> </a:t>
            </a:r>
            <a:r>
              <a:rPr lang="en-US" sz="2000" dirty="0" err="1" smtClean="0"/>
              <a:t>Fragen</a:t>
            </a:r>
            <a:endParaRPr lang="en-US" sz="2000" dirty="0" smtClean="0"/>
          </a:p>
          <a:p>
            <a:pPr lvl="1"/>
            <a:r>
              <a:rPr lang="en-US" dirty="0" err="1" smtClean="0"/>
              <a:t>Katrin</a:t>
            </a:r>
            <a:r>
              <a:rPr lang="en-US" dirty="0" smtClean="0"/>
              <a:t> Grötzinger (IMTEK): -73242, groetzinger@imtek.de </a:t>
            </a:r>
          </a:p>
          <a:p>
            <a:pPr lvl="1"/>
            <a:r>
              <a:rPr lang="en-US" dirty="0" err="1" smtClean="0"/>
              <a:t>Natascha</a:t>
            </a:r>
            <a:r>
              <a:rPr lang="en-US" dirty="0" smtClean="0"/>
              <a:t> </a:t>
            </a:r>
            <a:r>
              <a:rPr lang="en-US" dirty="0" err="1" smtClean="0"/>
              <a:t>Thoma-Widmann</a:t>
            </a:r>
            <a:r>
              <a:rPr lang="en-US" dirty="0" smtClean="0"/>
              <a:t> (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Fakultät</a:t>
            </a:r>
            <a:r>
              <a:rPr lang="en-US" dirty="0" smtClean="0"/>
              <a:t>): -8056, </a:t>
            </a:r>
            <a:br>
              <a:rPr lang="en-US" dirty="0" smtClean="0"/>
            </a:br>
            <a:r>
              <a:rPr lang="en-US" dirty="0" smtClean="0"/>
              <a:t>thoma-widmann@tf.uni-freiburg.de</a:t>
            </a:r>
            <a:endParaRPr lang="en-US" dirty="0"/>
          </a:p>
          <a:p>
            <a:pPr marL="171450" lvl="1" indent="-171450">
              <a:spcBef>
                <a:spcPct val="150000"/>
              </a:spcBef>
              <a:spcAft>
                <a:spcPct val="20000"/>
              </a:spcAft>
              <a:buClr>
                <a:srgbClr val="0000CC"/>
              </a:buClr>
              <a:buSzPct val="85000"/>
              <a:buBlip>
                <a:blip r:embed="rId2"/>
              </a:buBlip>
            </a:pPr>
            <a:r>
              <a:rPr lang="en-US" b="1" dirty="0" err="1">
                <a:ea typeface="+mn-ea"/>
                <a:cs typeface="+mn-cs"/>
              </a:rPr>
              <a:t>Administrationsrechte</a:t>
            </a:r>
            <a:r>
              <a:rPr lang="en-US" b="1" dirty="0">
                <a:ea typeface="+mn-ea"/>
                <a:cs typeface="+mn-cs"/>
              </a:rPr>
              <a:t> &amp; </a:t>
            </a:r>
            <a:r>
              <a:rPr lang="en-US" b="1" dirty="0" err="1" smtClean="0">
                <a:ea typeface="+mn-ea"/>
                <a:cs typeface="+mn-cs"/>
              </a:rPr>
              <a:t>Technische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 smtClean="0">
                <a:ea typeface="+mn-ea"/>
                <a:cs typeface="+mn-cs"/>
              </a:rPr>
              <a:t>Fragestellungen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b="1" dirty="0" err="1">
                <a:ea typeface="+mn-ea"/>
                <a:cs typeface="+mn-cs"/>
              </a:rPr>
              <a:t>zum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b="1" dirty="0" smtClean="0">
                <a:ea typeface="+mn-ea"/>
                <a:cs typeface="+mn-cs"/>
              </a:rPr>
              <a:t>CMS / IMTEK-</a:t>
            </a:r>
            <a:r>
              <a:rPr lang="en-US" b="1" dirty="0" err="1" smtClean="0">
                <a:ea typeface="+mn-ea"/>
                <a:cs typeface="+mn-cs"/>
              </a:rPr>
              <a:t>Webauftritt</a:t>
            </a:r>
            <a:endParaRPr lang="en-US" b="1" dirty="0">
              <a:ea typeface="+mn-ea"/>
              <a:cs typeface="+mn-cs"/>
            </a:endParaRPr>
          </a:p>
          <a:p>
            <a:pPr lvl="1"/>
            <a:r>
              <a:rPr lang="en-US" dirty="0" smtClean="0"/>
              <a:t>IMTEK-EDV-</a:t>
            </a:r>
            <a:r>
              <a:rPr lang="en-US" dirty="0" err="1" smtClean="0"/>
              <a:t>Administratorin</a:t>
            </a:r>
            <a:r>
              <a:rPr lang="en-US" dirty="0" smtClean="0"/>
              <a:t> </a:t>
            </a:r>
            <a:r>
              <a:rPr lang="en-US" dirty="0"/>
              <a:t>Yvonne </a:t>
            </a:r>
            <a:r>
              <a:rPr lang="en-US" dirty="0" smtClean="0"/>
              <a:t>Haller (IMTEK): -7159, yhaller@imtek.de</a:t>
            </a:r>
            <a:endParaRPr lang="en-US" dirty="0"/>
          </a:p>
          <a:p>
            <a:pPr lvl="1"/>
            <a:r>
              <a:rPr lang="en-US" dirty="0" err="1" smtClean="0">
                <a:hlinkClick r:id="rId3"/>
              </a:rPr>
              <a:t>Rechenzentrum</a:t>
            </a:r>
            <a:r>
              <a:rPr lang="en-US" dirty="0" smtClean="0">
                <a:hlinkClick r:id="rId3"/>
              </a:rPr>
              <a:t> CMS-Support-Team: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www.cms.uni-freiburg.de/kontakt.html</a:t>
            </a:r>
            <a:endParaRPr lang="en-US" sz="1800" dirty="0"/>
          </a:p>
          <a:p>
            <a:pPr lvl="1"/>
            <a:r>
              <a:rPr lang="en-US" dirty="0" smtClean="0">
                <a:hlinkClick r:id="rId4"/>
              </a:rPr>
              <a:t>CMS-</a:t>
            </a:r>
            <a:r>
              <a:rPr lang="en-US" dirty="0" err="1" smtClean="0">
                <a:hlinkClick r:id="rId4"/>
              </a:rPr>
              <a:t>Schulungen</a:t>
            </a:r>
            <a:r>
              <a:rPr lang="en-US" dirty="0" smtClean="0">
                <a:hlinkClick r:id="rId4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5278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DE97F5E1-3ED0-4393-A670-142C2294E54A}" type="slidenum">
              <a:rPr lang="de-DE"/>
              <a:pPr/>
              <a:t>3</a:t>
            </a:fld>
            <a:r>
              <a:rPr lang="de-DE"/>
              <a:t> -</a:t>
            </a:r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Inhaltsverzeichnis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1341438"/>
            <a:ext cx="8562975" cy="4694237"/>
          </a:xfrm>
        </p:spPr>
        <p:txBody>
          <a:bodyPr/>
          <a:lstStyle/>
          <a:p>
            <a:r>
              <a:rPr lang="en-US" u="sng" dirty="0" err="1" smtClean="0"/>
              <a:t>Hilfe</a:t>
            </a:r>
            <a:endParaRPr lang="en-US" u="sng" dirty="0" smtClean="0"/>
          </a:p>
          <a:p>
            <a:pPr lvl="1"/>
            <a:r>
              <a:rPr lang="en-US" dirty="0" smtClean="0"/>
              <a:t>Online-Support</a:t>
            </a:r>
          </a:p>
          <a:p>
            <a:pPr lvl="1"/>
            <a:r>
              <a:rPr lang="en-US" dirty="0" smtClean="0"/>
              <a:t>Offline-Support</a:t>
            </a:r>
          </a:p>
        </p:txBody>
      </p:sp>
    </p:spTree>
    <p:extLst>
      <p:ext uri="{BB962C8B-B14F-4D97-AF65-F5344CB8AC3E}">
        <p14:creationId xmlns:p14="http://schemas.microsoft.com/office/powerpoint/2010/main" val="2567980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30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</a:t>
            </a:r>
            <a:r>
              <a:rPr lang="en-US" dirty="0"/>
              <a:t> – </a:t>
            </a:r>
            <a:r>
              <a:rPr lang="en-US" dirty="0" smtClean="0"/>
              <a:t>Offline-Support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>
            <a:noAutofit/>
          </a:bodyPr>
          <a:lstStyle/>
          <a:p>
            <a:r>
              <a:rPr lang="en-US" sz="2000" dirty="0" smtClean="0"/>
              <a:t>Typo3</a:t>
            </a:r>
          </a:p>
          <a:p>
            <a:pPr lvl="1"/>
            <a:r>
              <a:rPr lang="de-DE" sz="1800" dirty="0" smtClean="0"/>
              <a:t>Bei Bedienung</a:t>
            </a:r>
            <a:r>
              <a:rPr lang="de-DE" sz="1800" dirty="0"/>
              <a:t> </a:t>
            </a:r>
            <a:r>
              <a:rPr lang="de-DE" sz="1800" dirty="0" smtClean="0"/>
              <a:t>und der Veröffentlichung von News/Terminen außerhalb des Lehrstuhlauftritts: </a:t>
            </a:r>
            <a:r>
              <a:rPr lang="en-US" sz="1800" dirty="0" err="1"/>
              <a:t>Katrin</a:t>
            </a:r>
            <a:r>
              <a:rPr lang="en-US" sz="1800" dirty="0"/>
              <a:t> </a:t>
            </a:r>
            <a:r>
              <a:rPr lang="en-US" sz="1800" dirty="0" err="1" smtClean="0"/>
              <a:t>Grötzinger</a:t>
            </a:r>
            <a:r>
              <a:rPr lang="en-US" sz="1800" dirty="0" smtClean="0"/>
              <a:t>, </a:t>
            </a:r>
            <a:r>
              <a:rPr lang="en-US" sz="1800" dirty="0" err="1" smtClean="0"/>
              <a:t>Natascha</a:t>
            </a:r>
            <a:r>
              <a:rPr lang="en-US" sz="1800" dirty="0" smtClean="0"/>
              <a:t> </a:t>
            </a:r>
            <a:r>
              <a:rPr lang="en-US" sz="1800" dirty="0" err="1" smtClean="0"/>
              <a:t>Thoma-Widmann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err="1" smtClean="0"/>
              <a:t>Zugangsrechte</a:t>
            </a:r>
            <a:r>
              <a:rPr lang="en-US" sz="1800" dirty="0" smtClean="0"/>
              <a:t>, </a:t>
            </a:r>
            <a:r>
              <a:rPr lang="en-US" sz="1800" dirty="0" err="1" smtClean="0"/>
              <a:t>techn</a:t>
            </a:r>
            <a:r>
              <a:rPr lang="en-US" sz="1800" dirty="0" smtClean="0"/>
              <a:t>. </a:t>
            </a:r>
            <a:r>
              <a:rPr lang="en-US" sz="1800" dirty="0" err="1" smtClean="0"/>
              <a:t>Themen</a:t>
            </a:r>
            <a:r>
              <a:rPr lang="en-US" sz="1800" dirty="0" smtClean="0"/>
              <a:t>: IMTEK-EDV-</a:t>
            </a:r>
            <a:r>
              <a:rPr lang="en-US" sz="1800" dirty="0" err="1" smtClean="0"/>
              <a:t>Administratorin</a:t>
            </a:r>
            <a:r>
              <a:rPr lang="en-US" sz="1800" dirty="0" smtClean="0"/>
              <a:t> </a:t>
            </a:r>
            <a:r>
              <a:rPr lang="en-US" sz="1800" dirty="0"/>
              <a:t>Yvonne Haller (IMTEK): -7159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250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Konzept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IMTEK-</a:t>
            </a:r>
            <a:r>
              <a:rPr lang="en-US" dirty="0" err="1" smtClean="0"/>
              <a:t>Internetpräsenz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dirty="0" smtClean="0"/>
              <a:t>- </a:t>
            </a:r>
            <a:fld id="{AA1B3E48-C700-4B8B-B1D8-E21F31F965EC}" type="slidenum">
              <a:rPr lang="de-DE" smtClean="0"/>
              <a:pPr/>
              <a:t>4</a:t>
            </a:fld>
            <a:r>
              <a:rPr lang="de-DE" dirty="0" smtClean="0"/>
              <a:t> -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940152" y="2000783"/>
            <a:ext cx="216024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Lehrstuhlseite</a:t>
            </a:r>
            <a:br>
              <a:rPr lang="de-DE" b="1" dirty="0" smtClean="0"/>
            </a:br>
            <a:endParaRPr lang="de-DE" b="1" dirty="0" smtClean="0"/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statische Seiten</a:t>
            </a:r>
            <a:br>
              <a:rPr lang="de-DE" dirty="0" smtClean="0"/>
            </a:br>
            <a:endParaRPr lang="de-DE" dirty="0" smtClean="0"/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smtClean="0"/>
              <a:t>Forschung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smtClean="0"/>
              <a:t>Lehre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83568" y="1993783"/>
            <a:ext cx="216024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News, </a:t>
            </a:r>
            <a:br>
              <a:rPr lang="de-DE" b="1" dirty="0" smtClean="0"/>
            </a:br>
            <a:r>
              <a:rPr lang="de-DE" b="1" dirty="0" smtClean="0"/>
              <a:t>Termine</a:t>
            </a:r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dynamische</a:t>
            </a:r>
            <a:br>
              <a:rPr lang="de-DE" dirty="0" smtClean="0"/>
            </a:br>
            <a:r>
              <a:rPr lang="de-DE" dirty="0" smtClean="0"/>
              <a:t>Seiten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3347864" y="1975797"/>
            <a:ext cx="216024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Projekte,</a:t>
            </a:r>
            <a:br>
              <a:rPr lang="de-DE" b="1" dirty="0" smtClean="0"/>
            </a:br>
            <a:r>
              <a:rPr lang="de-DE" b="1" dirty="0" smtClean="0"/>
              <a:t>Publikationen,</a:t>
            </a:r>
            <a:br>
              <a:rPr lang="de-DE" b="1" dirty="0" smtClean="0"/>
            </a:br>
            <a:r>
              <a:rPr lang="de-DE" b="1" dirty="0" smtClean="0"/>
              <a:t>Mitarbeiter</a:t>
            </a:r>
          </a:p>
          <a:p>
            <a:r>
              <a:rPr lang="de-DE" dirty="0" smtClean="0"/>
              <a:t>dynamische</a:t>
            </a:r>
            <a:br>
              <a:rPr lang="de-DE" dirty="0" smtClean="0"/>
            </a:br>
            <a:r>
              <a:rPr lang="de-DE" dirty="0" smtClean="0"/>
              <a:t>Seiten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83568" y="1422728"/>
            <a:ext cx="748883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Neue IMTEK-Webseite</a:t>
            </a:r>
            <a:endParaRPr lang="de-DE" b="1" dirty="0"/>
          </a:p>
        </p:txBody>
      </p:sp>
      <p:sp>
        <p:nvSpPr>
          <p:cNvPr id="15" name="Pfeil nach unten 14"/>
          <p:cNvSpPr/>
          <p:nvPr/>
        </p:nvSpPr>
        <p:spPr bwMode="auto">
          <a:xfrm rot="10800000">
            <a:off x="4211960" y="4797152"/>
            <a:ext cx="432048" cy="576064"/>
          </a:xfrm>
          <a:prstGeom prst="downArrow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Pfeil nach unten 16"/>
          <p:cNvSpPr/>
          <p:nvPr/>
        </p:nvSpPr>
        <p:spPr bwMode="auto">
          <a:xfrm rot="10800000">
            <a:off x="1444107" y="4797152"/>
            <a:ext cx="432048" cy="576064"/>
          </a:xfrm>
          <a:prstGeom prst="downArrow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feil nach unten 17"/>
          <p:cNvSpPr/>
          <p:nvPr/>
        </p:nvSpPr>
        <p:spPr bwMode="auto">
          <a:xfrm rot="10800000">
            <a:off x="6785737" y="4797152"/>
            <a:ext cx="432048" cy="576064"/>
          </a:xfrm>
          <a:prstGeom prst="downArrow">
            <a:avLst/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94450" y="5373216"/>
            <a:ext cx="14670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Forschungs-</a:t>
            </a:r>
            <a:br>
              <a:rPr lang="de-DE" dirty="0" smtClean="0"/>
            </a:br>
            <a:r>
              <a:rPr lang="de-DE" dirty="0" err="1" smtClean="0"/>
              <a:t>datenbank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221518" y="5373216"/>
            <a:ext cx="8772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Typo</a:t>
            </a:r>
            <a:r>
              <a:rPr lang="de-DE" dirty="0" smtClean="0"/>
              <a:t> 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6605741" y="5373216"/>
            <a:ext cx="774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Plone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 dirty="0"/>
          </a:p>
        </p:txBody>
      </p:sp>
      <p:sp>
        <p:nvSpPr>
          <p:cNvPr id="4" name="Geschweifte Klammer links 3"/>
          <p:cNvSpPr/>
          <p:nvPr/>
        </p:nvSpPr>
        <p:spPr bwMode="auto">
          <a:xfrm>
            <a:off x="332822" y="1930099"/>
            <a:ext cx="360040" cy="3003689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391905" y="321906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2"/>
                </a:solidFill>
              </a:rPr>
              <a:t>Inhalte</a:t>
            </a:r>
            <a:endParaRPr lang="de-DE" sz="1200" b="1" dirty="0">
              <a:solidFill>
                <a:schemeClr val="tx2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1760637" y="5733256"/>
            <a:ext cx="2551828" cy="5442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312465" y="6025933"/>
            <a:ext cx="1" cy="2376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 flipH="1">
            <a:off x="4312466" y="5733256"/>
            <a:ext cx="2680560" cy="5411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2771799" y="6237312"/>
            <a:ext cx="324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tx2"/>
                </a:solidFill>
              </a:rPr>
              <a:t>Datenbanken/Eingabesysteme</a:t>
            </a:r>
            <a:endParaRPr lang="de-DE" sz="1200" b="1" dirty="0">
              <a:solidFill>
                <a:schemeClr val="tx2"/>
              </a:solidFill>
            </a:endParaRPr>
          </a:p>
        </p:txBody>
      </p:sp>
      <p:pic>
        <p:nvPicPr>
          <p:cNvPr id="23" name="Picture 2" descr="C:\Dokumente und Einstellungen\kg300\Lokale Einstellungen\Temporary Internet Files\Content.IE5\506ETF56\MC90043267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96752"/>
            <a:ext cx="278761" cy="2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8985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5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Konzept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smtClean="0"/>
              <a:t>IMTEK-</a:t>
            </a:r>
            <a:r>
              <a:rPr lang="en-US" dirty="0" err="1" smtClean="0"/>
              <a:t>Internetpräsenz</a:t>
            </a:r>
            <a:r>
              <a:rPr lang="en-US" dirty="0" smtClean="0"/>
              <a:t> 1/2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</p:spPr>
        <p:txBody>
          <a:bodyPr/>
          <a:lstStyle/>
          <a:p>
            <a:pPr marL="185738" lvl="1" indent="0">
              <a:buNone/>
            </a:pPr>
            <a:r>
              <a:rPr lang="de-DE" sz="1800" dirty="0" smtClean="0"/>
              <a:t>Grund für die Umstellung: Corporate Design der Uni Freiburg und damit verbunden ein zentrales Content-Management-System</a:t>
            </a:r>
          </a:p>
          <a:p>
            <a:pPr marL="185738" lvl="1" indent="0">
              <a:buNone/>
            </a:pPr>
            <a:r>
              <a:rPr lang="de-DE" b="1" dirty="0" smtClean="0"/>
              <a:t>Was ist neu/anders?</a:t>
            </a:r>
          </a:p>
          <a:p>
            <a:pPr lvl="1"/>
            <a:r>
              <a:rPr lang="de-DE" sz="1800" dirty="0" smtClean="0"/>
              <a:t>Die neuen Seiten stellen keine </a:t>
            </a:r>
            <a:r>
              <a:rPr lang="de-DE" sz="1800" dirty="0" smtClean="0">
                <a:solidFill>
                  <a:srgbClr val="FF0000"/>
                </a:solidFill>
              </a:rPr>
              <a:t>1:1-Übertragung der alten Inhalte </a:t>
            </a:r>
            <a:r>
              <a:rPr lang="de-DE" sz="1800" dirty="0" smtClean="0"/>
              <a:t>in ein neues System mit neuer Optik dar</a:t>
            </a:r>
          </a:p>
          <a:p>
            <a:pPr lvl="1"/>
            <a:r>
              <a:rPr lang="de-DE" sz="1800" dirty="0" smtClean="0"/>
              <a:t>Bisher notwendige Mehrfacheingaben, z. B. für News entfallen</a:t>
            </a:r>
          </a:p>
          <a:p>
            <a:pPr lvl="1"/>
            <a:r>
              <a:rPr lang="de-DE" sz="1800" dirty="0" smtClean="0"/>
              <a:t>Nutzung der Forschungsdatenbank für die Pflege von Mitarbeitern, Publikationen und Projekten</a:t>
            </a:r>
          </a:p>
          <a:p>
            <a:pPr lvl="1"/>
            <a:r>
              <a:rPr lang="de-DE" sz="1800" dirty="0" smtClean="0"/>
              <a:t>Generell möchten wir </a:t>
            </a:r>
            <a:r>
              <a:rPr lang="de-DE" sz="1800" dirty="0" smtClean="0">
                <a:solidFill>
                  <a:srgbClr val="FF0000"/>
                </a:solidFill>
              </a:rPr>
              <a:t>weg von inhaltlichen Doppelungen</a:t>
            </a:r>
            <a:r>
              <a:rPr lang="de-DE" sz="1800" dirty="0" smtClean="0"/>
              <a:t>, nur das nötigste soll im Web erscheinen</a:t>
            </a:r>
          </a:p>
        </p:txBody>
      </p:sp>
    </p:spTree>
    <p:extLst>
      <p:ext uri="{BB962C8B-B14F-4D97-AF65-F5344CB8AC3E}">
        <p14:creationId xmlns:p14="http://schemas.microsoft.com/office/powerpoint/2010/main" val="272674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1D9291F9-6527-452E-AB9D-237FF36D881E}" type="slidenum">
              <a:rPr lang="de-DE"/>
              <a:pPr/>
              <a:t>6</a:t>
            </a:fld>
            <a:r>
              <a:rPr lang="de-DE"/>
              <a:t> -</a:t>
            </a:r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Einleitung</a:t>
            </a:r>
            <a:r>
              <a:rPr lang="en-US" dirty="0" smtClean="0"/>
              <a:t> – </a:t>
            </a:r>
            <a:r>
              <a:rPr lang="en-US" dirty="0" err="1" smtClean="0"/>
              <a:t>Konzept</a:t>
            </a:r>
            <a:r>
              <a:rPr lang="en-US" dirty="0" smtClean="0"/>
              <a:t> </a:t>
            </a:r>
            <a:r>
              <a:rPr lang="en-US" dirty="0"/>
              <a:t>der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smtClean="0"/>
              <a:t>IMTEK-</a:t>
            </a:r>
            <a:r>
              <a:rPr lang="en-US" dirty="0" err="1" smtClean="0"/>
              <a:t>Internetpräsenz</a:t>
            </a:r>
            <a:r>
              <a:rPr lang="en-US" dirty="0" smtClean="0"/>
              <a:t> 2/2</a:t>
            </a:r>
            <a:endParaRPr lang="en-US" dirty="0"/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341438"/>
            <a:ext cx="8569523" cy="4967287"/>
          </a:xfrm>
          <a:ln>
            <a:noFill/>
          </a:ln>
        </p:spPr>
        <p:txBody>
          <a:bodyPr/>
          <a:lstStyle/>
          <a:p>
            <a:pPr lvl="1"/>
            <a:r>
              <a:rPr lang="de-DE" sz="1800" dirty="0" smtClean="0"/>
              <a:t>Es können nach Belieben und auf einfache Weise Bilder und Dokumente eingebaut werden und an mehreren Stellen angezeigt werden</a:t>
            </a:r>
          </a:p>
          <a:p>
            <a:pPr lvl="1"/>
            <a:r>
              <a:rPr lang="de-DE" sz="1800" dirty="0" smtClean="0"/>
              <a:t>Generell ist die Pflege der Seiten wesentlich einfacher</a:t>
            </a:r>
          </a:p>
          <a:p>
            <a:r>
              <a:rPr lang="de-DE" dirty="0"/>
              <a:t>Was bleibt gleich?</a:t>
            </a:r>
          </a:p>
          <a:p>
            <a:pPr lvl="1"/>
            <a:r>
              <a:rPr lang="de-DE" dirty="0"/>
              <a:t>Die Pflege des Lehrstuhlbereichs wird nach wie vor vom Lehrstuhl </a:t>
            </a:r>
            <a:r>
              <a:rPr lang="de-DE" dirty="0" smtClean="0"/>
              <a:t>geleistet. 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de-DE" dirty="0" smtClean="0"/>
              <a:t>Es gibt einen Menü-Strukturvorschlag, der für alle Lehrstühle vorangelegt ist</a:t>
            </a:r>
            <a:endParaRPr lang="de-DE" dirty="0"/>
          </a:p>
          <a:p>
            <a:pPr marL="185738" lvl="1" indent="0">
              <a:buNone/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1383045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/>
              <a:t>- </a:t>
            </a:r>
            <a:fld id="{DE97F5E1-3ED0-4393-A670-142C2294E54A}" type="slidenum">
              <a:rPr lang="de-DE"/>
              <a:pPr/>
              <a:t>7</a:t>
            </a:fld>
            <a:r>
              <a:rPr lang="de-DE"/>
              <a:t> -</a:t>
            </a:r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Schulung</a:t>
            </a:r>
            <a:r>
              <a:rPr lang="en-US" dirty="0" smtClean="0"/>
              <a:t> 11.06.2012 </a:t>
            </a:r>
            <a:r>
              <a:rPr lang="en-US" dirty="0" err="1" smtClean="0"/>
              <a:t>Forschungsdatenbank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1341438"/>
            <a:ext cx="8562975" cy="4694237"/>
          </a:xfrm>
        </p:spPr>
        <p:txBody>
          <a:bodyPr/>
          <a:lstStyle/>
          <a:p>
            <a:r>
              <a:rPr lang="en-US" dirty="0" err="1" smtClean="0"/>
              <a:t>Eingabe</a:t>
            </a:r>
            <a:r>
              <a:rPr lang="en-US" dirty="0" smtClean="0"/>
              <a:t> von</a:t>
            </a:r>
          </a:p>
          <a:p>
            <a:pPr lvl="1"/>
            <a:r>
              <a:rPr lang="en-US" dirty="0" err="1" smtClean="0"/>
              <a:t>Mitarbeitern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Publikationen</a:t>
            </a:r>
            <a:endParaRPr lang="en-US" dirty="0" smtClean="0"/>
          </a:p>
          <a:p>
            <a:pPr lvl="1"/>
            <a:r>
              <a:rPr lang="en-US" dirty="0" err="1" smtClean="0"/>
              <a:t>Projekten</a:t>
            </a:r>
            <a:endParaRPr lang="en-US" dirty="0" smtClean="0"/>
          </a:p>
        </p:txBody>
      </p:sp>
      <p:sp>
        <p:nvSpPr>
          <p:cNvPr id="2" name="Interaktive Schaltfläche: Nächste(r) oder Weiter 1">
            <a:hlinkClick r:id="rId2" action="ppaction://hlinksldjump" highlightClick="1"/>
          </p:cNvPr>
          <p:cNvSpPr/>
          <p:nvPr/>
        </p:nvSpPr>
        <p:spPr bwMode="auto">
          <a:xfrm>
            <a:off x="2471980" y="1835532"/>
            <a:ext cx="521208" cy="369332"/>
          </a:xfrm>
          <a:prstGeom prst="actionButtonForwardNex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Interaktive Schaltfläche: Nächste(r) oder Weiter 7">
            <a:hlinkClick r:id="rId3" action="ppaction://hlinksldjump" highlightClick="1"/>
          </p:cNvPr>
          <p:cNvSpPr/>
          <p:nvPr/>
        </p:nvSpPr>
        <p:spPr bwMode="auto">
          <a:xfrm>
            <a:off x="2471980" y="2339588"/>
            <a:ext cx="521208" cy="369332"/>
          </a:xfrm>
          <a:prstGeom prst="actionButtonForwardNex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Interaktive Schaltfläche: Nächste(r) oder Weiter 8">
            <a:hlinkClick r:id="rId4" action="ppaction://hlinksldjump" highlightClick="1"/>
          </p:cNvPr>
          <p:cNvSpPr/>
          <p:nvPr/>
        </p:nvSpPr>
        <p:spPr bwMode="auto">
          <a:xfrm>
            <a:off x="2471980" y="2835563"/>
            <a:ext cx="521208" cy="369332"/>
          </a:xfrm>
          <a:prstGeom prst="actionButtonForwardNex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normalizeH="0" baseline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0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Forschungsdatenbank –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Mitarbeiter (1/8)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Mitarbeiter anlegen in der Forschungsdatenbank </a:t>
            </a:r>
            <a:r>
              <a:rPr lang="de-DE" dirty="0" smtClean="0"/>
              <a:t>(FDB) der </a:t>
            </a:r>
            <a:r>
              <a:rPr lang="de-DE" dirty="0"/>
              <a:t>Uni FR</a:t>
            </a:r>
            <a:endParaRPr lang="de-DE" dirty="0" smtClean="0">
              <a:hlinkClick r:id="rId2"/>
            </a:endParaRPr>
          </a:p>
          <a:p>
            <a:pPr lvl="1"/>
            <a:r>
              <a:rPr lang="de-DE" dirty="0">
                <a:hlinkClick r:id="rId2"/>
              </a:rPr>
              <a:t>Startseite </a:t>
            </a:r>
            <a:r>
              <a:rPr lang="de-DE" dirty="0" smtClean="0">
                <a:hlinkClick r:id="rId2"/>
              </a:rPr>
              <a:t>Forschungsdatenbank</a:t>
            </a:r>
            <a:r>
              <a:rPr lang="de-DE" dirty="0"/>
              <a:t> (http://forschdb.verwaltung.uni-freiburg.de/forschung</a:t>
            </a:r>
            <a:r>
              <a:rPr lang="de-DE" dirty="0" smtClean="0"/>
              <a:t>/): einloggen bzw. Zugang beantragen beim Science Support Center der Uni FR </a:t>
            </a:r>
          </a:p>
          <a:p>
            <a:pPr lvl="1"/>
            <a:r>
              <a:rPr lang="de-DE" dirty="0" smtClean="0"/>
              <a:t>„Erfassung Uni“ wählen</a:t>
            </a:r>
          </a:p>
          <a:p>
            <a:pPr lvl="1"/>
            <a:r>
              <a:rPr lang="de-DE" dirty="0" smtClean="0"/>
              <a:t>„Wiss. Mitarbeiter“ wählen</a:t>
            </a:r>
          </a:p>
          <a:p>
            <a:pPr lvl="1"/>
            <a:r>
              <a:rPr lang="de-DE" dirty="0" smtClean="0"/>
              <a:t>Links oben =&gt; „Neuer Mitar“ wählen</a:t>
            </a:r>
          </a:p>
          <a:p>
            <a:pPr lvl="1"/>
            <a:r>
              <a:rPr lang="de-DE" dirty="0" smtClean="0"/>
              <a:t>Nun erscheint Eingabemaske, siehe nächste Folie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8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613367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2" r="15818"/>
          <a:stretch/>
        </p:blipFill>
        <p:spPr bwMode="auto">
          <a:xfrm>
            <a:off x="395536" y="2683551"/>
            <a:ext cx="8748463" cy="368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Forschungsdatenbank – </a:t>
            </a:r>
            <a:br>
              <a:rPr lang="de-DE" dirty="0"/>
            </a:br>
            <a:r>
              <a:rPr lang="de-DE" dirty="0" smtClean="0"/>
              <a:t>Mitarbeiter (2/8)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Eingabemaske </a:t>
            </a:r>
            <a:r>
              <a:rPr lang="de-DE" dirty="0">
                <a:latin typeface="Arial" pitchFamily="34" charset="0"/>
                <a:cs typeface="Arial" pitchFamily="34" charset="0"/>
              </a:rPr>
              <a:t>Forschungsdatenbank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(Teil 1)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2263" y="6343650"/>
            <a:ext cx="865187" cy="423863"/>
          </a:xfrm>
        </p:spPr>
        <p:txBody>
          <a:bodyPr/>
          <a:lstStyle/>
          <a:p>
            <a:r>
              <a:rPr lang="de-DE" smtClean="0"/>
              <a:t>Juni 2012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03363" y="6443663"/>
            <a:ext cx="5805487" cy="234950"/>
          </a:xfrm>
        </p:spPr>
        <p:txBody>
          <a:bodyPr/>
          <a:lstStyle/>
          <a:p>
            <a:r>
              <a:rPr lang="de-DE" smtClean="0"/>
              <a:t>Natascha Thoma-Widmann, Katrin Grötzinger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435725"/>
            <a:ext cx="1223963" cy="217488"/>
          </a:xfrm>
        </p:spPr>
        <p:txBody>
          <a:bodyPr/>
          <a:lstStyle/>
          <a:p>
            <a:r>
              <a:rPr lang="de-DE" smtClean="0"/>
              <a:t>- </a:t>
            </a:r>
            <a:fld id="{8C7A26DA-B1D7-4584-A87A-571E6F36162E}" type="slidenum">
              <a:rPr lang="de-DE" smtClean="0"/>
              <a:pPr/>
              <a:t>9</a:t>
            </a:fld>
            <a:r>
              <a:rPr lang="de-DE" smtClean="0"/>
              <a:t> -</a:t>
            </a:r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395537" y="1814974"/>
            <a:ext cx="8748463" cy="1887959"/>
            <a:chOff x="83046" y="1788730"/>
            <a:chExt cx="8748463" cy="188795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3" r="6022" b="72072"/>
            <a:stretch/>
          </p:blipFill>
          <p:spPr bwMode="auto">
            <a:xfrm>
              <a:off x="83046" y="1788730"/>
              <a:ext cx="8595360" cy="84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5375125" y="2845692"/>
              <a:ext cx="3456384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Die Funktion über die Vorgaben rechts daneben per Klick und Bestätigung durch das Feld „hinzu“ einfügen (nach diesen Rubriken werden die Personen auf der Webseite dargestellt)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Gerade Verbindung mit Pfeil 19"/>
          <p:cNvCxnSpPr>
            <a:stCxn id="21" idx="1"/>
          </p:cNvCxnSpPr>
          <p:nvPr/>
        </p:nvCxnSpPr>
        <p:spPr bwMode="auto">
          <a:xfrm flipH="1">
            <a:off x="1595316" y="3287435"/>
            <a:ext cx="4092300" cy="5038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>
            <a:stCxn id="21" idx="1"/>
          </p:cNvCxnSpPr>
          <p:nvPr/>
        </p:nvCxnSpPr>
        <p:spPr bwMode="auto">
          <a:xfrm flipH="1">
            <a:off x="5292080" y="3287435"/>
            <a:ext cx="395536" cy="415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>
            <a:endCxn id="25" idx="6"/>
          </p:cNvCxnSpPr>
          <p:nvPr/>
        </p:nvCxnSpPr>
        <p:spPr bwMode="auto">
          <a:xfrm flipH="1" flipV="1">
            <a:off x="1619672" y="4486225"/>
            <a:ext cx="2400785" cy="16070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Ellipse 24"/>
          <p:cNvSpPr/>
          <p:nvPr/>
        </p:nvSpPr>
        <p:spPr bwMode="auto">
          <a:xfrm>
            <a:off x="995795" y="4374467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020457" y="5636119"/>
            <a:ext cx="4007927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Bild in Format </a:t>
            </a:r>
            <a:r>
              <a:rPr lang="de-DE" sz="1200" dirty="0" err="1" smtClean="0">
                <a:solidFill>
                  <a:srgbClr val="FF0000"/>
                </a:solidFill>
              </a:rPr>
              <a:t>jpg</a:t>
            </a:r>
            <a:r>
              <a:rPr lang="de-DE" sz="1200" dirty="0" smtClean="0">
                <a:solidFill>
                  <a:srgbClr val="FF0000"/>
                </a:solidFill>
              </a:rPr>
              <a:t>. oder </a:t>
            </a:r>
            <a:r>
              <a:rPr lang="de-DE" sz="1200" dirty="0" err="1" smtClean="0">
                <a:solidFill>
                  <a:srgbClr val="FF0000"/>
                </a:solidFill>
              </a:rPr>
              <a:t>png</a:t>
            </a:r>
            <a:r>
              <a:rPr lang="de-DE" sz="1200" dirty="0" smtClean="0">
                <a:solidFill>
                  <a:srgbClr val="FF0000"/>
                </a:solidFill>
              </a:rPr>
              <a:t>. anlegen, Verhältnis 3:4, Anzeigeformat 75px </a:t>
            </a:r>
            <a:r>
              <a:rPr lang="de-DE" sz="1200" dirty="0">
                <a:solidFill>
                  <a:srgbClr val="FF0000"/>
                </a:solidFill>
              </a:rPr>
              <a:t>× </a:t>
            </a:r>
            <a:r>
              <a:rPr lang="de-DE" sz="1200" dirty="0" smtClean="0">
                <a:solidFill>
                  <a:srgbClr val="FF0000"/>
                </a:solidFill>
              </a:rPr>
              <a:t>100px, max. 1MB</a:t>
            </a:r>
            <a:br>
              <a:rPr lang="de-DE" sz="1200" dirty="0" smtClean="0">
                <a:solidFill>
                  <a:srgbClr val="FF0000"/>
                </a:solidFill>
              </a:rPr>
            </a:br>
            <a:r>
              <a:rPr lang="de-DE" sz="1200" b="1" dirty="0" smtClean="0">
                <a:solidFill>
                  <a:srgbClr val="FF0000"/>
                </a:solidFill>
              </a:rPr>
              <a:t>WICHTIG</a:t>
            </a:r>
            <a:r>
              <a:rPr lang="de-DE" sz="1200" dirty="0" smtClean="0">
                <a:solidFill>
                  <a:srgbClr val="FF0000"/>
                </a:solidFill>
              </a:rPr>
              <a:t>: mit dem Mitarbeiter ist vorab abzustimmen, ob er mit der Veröffentlichung seines Bildes einverstanden ist!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355977" y="2236460"/>
            <a:ext cx="410445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Einheitliche Schreibweise beachten: Dr. / Prof. Dr.-Ing. / </a:t>
            </a:r>
            <a:r>
              <a:rPr lang="de-DE" sz="1200" dirty="0" err="1" smtClean="0">
                <a:solidFill>
                  <a:srgbClr val="FF0000"/>
                </a:solidFill>
              </a:rPr>
              <a:t>B.Sc</a:t>
            </a:r>
            <a:r>
              <a:rPr lang="de-DE" sz="1200" dirty="0" smtClean="0">
                <a:solidFill>
                  <a:srgbClr val="FF0000"/>
                </a:solidFill>
              </a:rPr>
              <a:t>. / </a:t>
            </a:r>
            <a:r>
              <a:rPr lang="de-DE" sz="1200" dirty="0" err="1" smtClean="0">
                <a:solidFill>
                  <a:srgbClr val="FF0000"/>
                </a:solidFill>
              </a:rPr>
              <a:t>M.Sc</a:t>
            </a:r>
            <a:r>
              <a:rPr lang="de-DE" sz="1200" dirty="0" smtClean="0">
                <a:solidFill>
                  <a:srgbClr val="FF0000"/>
                </a:solidFill>
              </a:rPr>
              <a:t>. / Dipl.-Ing.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995796" y="3678388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1109752" y="2821706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Gerade Verbindung mit Pfeil 36"/>
          <p:cNvCxnSpPr/>
          <p:nvPr/>
        </p:nvCxnSpPr>
        <p:spPr bwMode="auto">
          <a:xfrm flipH="1">
            <a:off x="1619673" y="2467292"/>
            <a:ext cx="2736304" cy="3617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Ellipse 46"/>
          <p:cNvSpPr/>
          <p:nvPr/>
        </p:nvSpPr>
        <p:spPr bwMode="auto">
          <a:xfrm>
            <a:off x="986270" y="4155392"/>
            <a:ext cx="623877" cy="22351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H="1" flipV="1">
            <a:off x="1595316" y="4295139"/>
            <a:ext cx="3336724" cy="837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5D5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feld 49"/>
          <p:cNvSpPr txBox="1"/>
          <p:nvPr/>
        </p:nvSpPr>
        <p:spPr>
          <a:xfrm>
            <a:off x="4935257" y="4255392"/>
            <a:ext cx="410445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Hier kann der Link zur eigenen persönlichen Webseite hinterlegt werden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1064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TEK-Powerpoint Template (2010)">
  <a:themeElements>
    <a:clrScheme name="IMTEK - Powerpoint Template -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TEK - Powerpoint Template -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TEK - Powerpoint Template -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TEK - Powerpoint Template - 20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TEK - Powerpoint Template - 20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IMTEK-Powerpoint Template (2010)</Template>
  <TotalTime>0</TotalTime>
  <Words>1629</Words>
  <Application>Microsoft Office PowerPoint</Application>
  <PresentationFormat>Bildschirmpräsentation (4:3)</PresentationFormat>
  <Paragraphs>270</Paragraphs>
  <Slides>30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IMTEK-Powerpoint Template (2010)</vt:lpstr>
      <vt:lpstr>Image</vt:lpstr>
      <vt:lpstr>Microsoft Word-Dokument</vt:lpstr>
      <vt:lpstr>Relaunch IMTEK-Website  Leitfaden Eingabe Forschungsdatenbank (FDB) Schulung am 11.06.2012</vt:lpstr>
      <vt:lpstr>Inhaltsverzeichnis 1/2</vt:lpstr>
      <vt:lpstr>Inhaltsverzeichnis 2/2</vt:lpstr>
      <vt:lpstr>Einleitung – Konzept der neuen  IMTEK-Internetpräsenz </vt:lpstr>
      <vt:lpstr>Einleitung – Konzept der neuen IMTEK-Internetpräsenz 1/2</vt:lpstr>
      <vt:lpstr>Einleitung – Konzept der neuen IMTEK-Internetpräsenz 2/2</vt:lpstr>
      <vt:lpstr>Schulung 11.06.2012 Forschungsdatenbank </vt:lpstr>
      <vt:lpstr>Forschungsdatenbank –  Mitarbeiter (1/8)</vt:lpstr>
      <vt:lpstr>Forschungsdatenbank –  Mitarbeiter (2/8)</vt:lpstr>
      <vt:lpstr>Forschungsdatenbank –  Mitarbeiter (3/8)</vt:lpstr>
      <vt:lpstr>Forschungsdatenbank –  Mitarbeiter (4/8)</vt:lpstr>
      <vt:lpstr>Forschungsdatenbank –  Mitarbeiter (5/8)</vt:lpstr>
      <vt:lpstr>Forschungsdatenbank –  Mitarbeiter (6/8)</vt:lpstr>
      <vt:lpstr>Forschungsdatenbank –  Mitarbeiter (7/8)</vt:lpstr>
      <vt:lpstr>Forschungsdatenbank –  Mitarbeiter (8/8)</vt:lpstr>
      <vt:lpstr>Forschungsdatenbank –  Publikationen (1/6)</vt:lpstr>
      <vt:lpstr>Forschungsdatenbank –  Publikationen (2/6)</vt:lpstr>
      <vt:lpstr>Forschungsdatenbank –  Publikationen (3/6)</vt:lpstr>
      <vt:lpstr>Forschungsdatenbank –  Publikationen (4/6)</vt:lpstr>
      <vt:lpstr>Forschungsdatenbank –  Publikationen (5/6)</vt:lpstr>
      <vt:lpstr>Forschungsdatenbank –  Publikationen (6/6)</vt:lpstr>
      <vt:lpstr>Forschungsdatenbank –  Projekte (1/5)</vt:lpstr>
      <vt:lpstr>Forschungsdatenbank –  Projekte (2/5)</vt:lpstr>
      <vt:lpstr>Forschungsdatenbank –  Projekte (3/5)</vt:lpstr>
      <vt:lpstr>Forschungsdatenbank –  Projekte (4/5)</vt:lpstr>
      <vt:lpstr>Forschungsdatenbank –  Projekte (5/5)</vt:lpstr>
      <vt:lpstr>Hilfe – Online-Support</vt:lpstr>
      <vt:lpstr>Hilfe – Online-Support</vt:lpstr>
      <vt:lpstr>Hilfe – Offline-Support</vt:lpstr>
      <vt:lpstr>Hilfe – Offline-Support</vt:lpstr>
    </vt:vector>
  </TitlesOfParts>
  <Company>Uni Freiburg, IMTEK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IMTEK-Website  Erste Schritte im neuen CMS</dc:title>
  <dc:creator>kg300</dc:creator>
  <cp:lastModifiedBy>Thoma-Widmann</cp:lastModifiedBy>
  <cp:revision>289</cp:revision>
  <cp:lastPrinted>2012-06-12T08:23:03Z</cp:lastPrinted>
  <dcterms:created xsi:type="dcterms:W3CDTF">2011-06-22T13:59:29Z</dcterms:created>
  <dcterms:modified xsi:type="dcterms:W3CDTF">2012-06-29T11:23:43Z</dcterms:modified>
</cp:coreProperties>
</file>