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389" r:id="rId2"/>
    <p:sldId id="493" r:id="rId3"/>
    <p:sldId id="494" r:id="rId4"/>
    <p:sldId id="501" r:id="rId5"/>
    <p:sldId id="495" r:id="rId6"/>
    <p:sldId id="511" r:id="rId7"/>
    <p:sldId id="391" r:id="rId8"/>
    <p:sldId id="428" r:id="rId9"/>
    <p:sldId id="487" r:id="rId10"/>
    <p:sldId id="507" r:id="rId11"/>
    <p:sldId id="508" r:id="rId12"/>
    <p:sldId id="413" r:id="rId13"/>
    <p:sldId id="524" r:id="rId14"/>
    <p:sldId id="414" r:id="rId15"/>
    <p:sldId id="403" r:id="rId16"/>
    <p:sldId id="488" r:id="rId17"/>
    <p:sldId id="420" r:id="rId18"/>
    <p:sldId id="529" r:id="rId19"/>
    <p:sldId id="490" r:id="rId20"/>
    <p:sldId id="418" r:id="rId21"/>
    <p:sldId id="509" r:id="rId22"/>
    <p:sldId id="402" r:id="rId23"/>
    <p:sldId id="430" r:id="rId24"/>
    <p:sldId id="399" r:id="rId25"/>
    <p:sldId id="396" r:id="rId26"/>
    <p:sldId id="404" r:id="rId27"/>
    <p:sldId id="515" r:id="rId28"/>
    <p:sldId id="516" r:id="rId29"/>
    <p:sldId id="517" r:id="rId30"/>
    <p:sldId id="429" r:id="rId31"/>
    <p:sldId id="510" r:id="rId32"/>
    <p:sldId id="434" r:id="rId33"/>
    <p:sldId id="502" r:id="rId34"/>
    <p:sldId id="503" r:id="rId35"/>
    <p:sldId id="512" r:id="rId36"/>
    <p:sldId id="513" r:id="rId37"/>
    <p:sldId id="528" r:id="rId38"/>
    <p:sldId id="496" r:id="rId39"/>
    <p:sldId id="452" r:id="rId40"/>
    <p:sldId id="497" r:id="rId41"/>
    <p:sldId id="534" r:id="rId42"/>
    <p:sldId id="460" r:id="rId43"/>
    <p:sldId id="499" r:id="rId44"/>
    <p:sldId id="500" r:id="rId45"/>
    <p:sldId id="530" r:id="rId46"/>
    <p:sldId id="492" r:id="rId47"/>
    <p:sldId id="489" r:id="rId48"/>
    <p:sldId id="504" r:id="rId49"/>
    <p:sldId id="520" r:id="rId50"/>
    <p:sldId id="521" r:id="rId51"/>
    <p:sldId id="519" r:id="rId52"/>
    <p:sldId id="522" r:id="rId53"/>
    <p:sldId id="523" r:id="rId54"/>
    <p:sldId id="531" r:id="rId55"/>
    <p:sldId id="532" r:id="rId56"/>
    <p:sldId id="525" r:id="rId57"/>
    <p:sldId id="527" r:id="rId58"/>
    <p:sldId id="526" r:id="rId59"/>
    <p:sldId id="514" r:id="rId60"/>
    <p:sldId id="461" r:id="rId61"/>
    <p:sldId id="533" r:id="rId62"/>
  </p:sldIdLst>
  <p:sldSz cx="9144000" cy="6858000" type="screen4x3"/>
  <p:notesSz cx="6735763" cy="9866313"/>
  <p:defaultTextStyle>
    <a:defPPr>
      <a:defRPr lang="de-DE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g300" initials="" lastIdx="1" clrIdx="0"/>
  <p:cmAuthor id="1" name="kg300" initials="KG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D5D"/>
    <a:srgbClr val="B2B2B2"/>
    <a:srgbClr val="777777"/>
    <a:srgbClr val="808080"/>
    <a:srgbClr val="D4DEF0"/>
    <a:srgbClr val="004494"/>
    <a:srgbClr val="CCEC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277" autoAdjust="0"/>
    <p:restoredTop sz="98905" autoAdjust="0"/>
  </p:normalViewPr>
  <p:slideViewPr>
    <p:cSldViewPr showGuides="1">
      <p:cViewPr>
        <p:scale>
          <a:sx n="100" d="100"/>
          <a:sy n="100" d="100"/>
        </p:scale>
        <p:origin x="-1866" y="-738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>
        <p:scale>
          <a:sx n="73" d="100"/>
          <a:sy n="73" d="100"/>
        </p:scale>
        <p:origin x="-3432" y="-27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122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6150" y="766763"/>
            <a:ext cx="4895850" cy="3671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85" y="4669445"/>
            <a:ext cx="4931991" cy="443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9" tIns="45794" rIns="91589" bIns="45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>
                <a:sym typeface="CommonBullets" pitchFamily="34" charset="2"/>
              </a:rPr>
              <a:t>	Zweite Ebene</a:t>
            </a:r>
          </a:p>
          <a:p>
            <a:pPr lvl="2"/>
            <a:r>
              <a:rPr lang="en-GB" smtClean="0">
                <a:sym typeface="CommonBullets" pitchFamily="34" charset="2"/>
              </a:rPr>
              <a:t>Dritte Ebene</a:t>
            </a:r>
          </a:p>
          <a:p>
            <a:pPr lvl="3"/>
            <a:r>
              <a:rPr lang="en-GB" smtClean="0">
                <a:sym typeface="CommonBullets" pitchFamily="34" charset="2"/>
              </a:rPr>
              <a:t>Vierte Ebene</a:t>
            </a:r>
          </a:p>
          <a:p>
            <a:pPr lvl="4"/>
            <a:r>
              <a:rPr lang="en-GB" smtClean="0">
                <a:sym typeface="CommonBullets" pitchFamily="34" charset="2"/>
              </a:rPr>
              <a:t>Fünfte Ebene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360" y="9342050"/>
            <a:ext cx="2852294" cy="53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9" tIns="45794" rIns="91589" bIns="45794" numCol="1" anchor="b" anchorCtr="0" compatLnSpc="1">
            <a:prstTxWarp prst="textNoShape">
              <a:avLst/>
            </a:prstTxWarp>
          </a:bodyPr>
          <a:lstStyle>
            <a:lvl1pPr algn="r" defTabSz="916639">
              <a:spcBef>
                <a:spcPct val="0"/>
              </a:spcBef>
              <a:defRPr sz="1100"/>
            </a:lvl1pPr>
          </a:lstStyle>
          <a:p>
            <a:fld id="{822215C3-6788-42BE-AF07-924E9A2B00A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84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indent="-17145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  <a:sym typeface="CommonBullets" pitchFamily="34" charset="2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  <a:sym typeface="CommonBullets" pitchFamily="34" charset="2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  <a:sym typeface="CommonBullets" pitchFamily="34" charset="2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  <a:sym typeface="CommonBullets" pitchFamily="34" charset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15C3-6788-42BE-AF07-924E9A2B00A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342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15C3-6788-42BE-AF07-924E9A2B00A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0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15C3-6788-42BE-AF07-924E9A2B00A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52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15C3-6788-42BE-AF07-924E9A2B00A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3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15C3-6788-42BE-AF07-924E9A2B00A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3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15C3-6788-42BE-AF07-924E9A2B00A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6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15C3-6788-42BE-AF07-924E9A2B00A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39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15C3-6788-42BE-AF07-924E9A2B00A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53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15C3-6788-42BE-AF07-924E9A2B00A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53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15C3-6788-42BE-AF07-924E9A2B00A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7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7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850" y="1449388"/>
            <a:ext cx="8280400" cy="1516062"/>
          </a:xfrm>
        </p:spPr>
        <p:txBody>
          <a:bodyPr/>
          <a:lstStyle>
            <a:lvl1pPr algn="ctr">
              <a:defRPr sz="3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0807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114675"/>
            <a:ext cx="8280400" cy="1511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2081092" name="Picture 324" descr="TitelE2_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0213"/>
            <a:ext cx="91440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109" name="Picture 341" descr="IMTEK_Logo_Far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0675"/>
            <a:ext cx="1658938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751C7-DD4F-4008-A10A-F3C7075D4113}" type="datetime1">
              <a:rPr lang="de-DE" smtClean="0"/>
              <a:t>1.8.2012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54469402-61E2-40F4-A85C-A0A0ED9EBDAD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645580450"/>
      </p:ext>
    </p:extLst>
  </p:cSld>
  <p:clrMapOvr>
    <a:masterClrMapping/>
  </p:clrMapOvr>
  <p:transition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64300" y="57150"/>
            <a:ext cx="2139950" cy="6251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1275" y="57150"/>
            <a:ext cx="6270625" cy="62515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6ECB9F-2B8F-4090-BDF1-0744D0FA1882}" type="datetime1">
              <a:rPr lang="de-DE" smtClean="0"/>
              <a:t>1.8.2012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B9734D9A-622B-42D4-99D3-77EDD24A567C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53262357"/>
      </p:ext>
    </p:extLst>
  </p:cSld>
  <p:clrMapOvr>
    <a:masterClrMapping/>
  </p:clrMapOvr>
  <p:transition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200976"/>
      </p:ext>
    </p:extLst>
  </p:cSld>
  <p:clrMapOvr>
    <a:masterClrMapping/>
  </p:clrMapOvr>
  <p:transition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1CE88-57B2-4153-8C21-6E62EDDEF2BD}" type="datetime1">
              <a:rPr lang="de-DE" smtClean="0"/>
              <a:t>1.8.2012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E32A347B-04D6-4551-803D-F8C1F2822838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57398804"/>
      </p:ext>
    </p:extLst>
  </p:cSld>
  <p:clrMapOvr>
    <a:masterClrMapping/>
  </p:clrMapOvr>
  <p:transition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275" y="1341438"/>
            <a:ext cx="4205288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98963" y="1341438"/>
            <a:ext cx="4205287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1321D0-DA68-45E7-B1F9-6B566D366929}" type="datetime1">
              <a:rPr lang="de-DE" smtClean="0"/>
              <a:t>1.8.2012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D00599F8-FD90-4CD3-87C6-9B0F8BCB954E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367777994"/>
      </p:ext>
    </p:extLst>
  </p:cSld>
  <p:clrMapOvr>
    <a:masterClrMapping/>
  </p:clrMapOvr>
  <p:transition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3E5FE-5EF8-4F9C-A94A-98D21CAF1C0A}" type="datetime1">
              <a:rPr lang="de-DE" smtClean="0"/>
              <a:t>1.8.2012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C88AD314-CACE-4EDB-A3F3-0E55491CF8D1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466470342"/>
      </p:ext>
    </p:extLst>
  </p:cSld>
  <p:clrMapOvr>
    <a:masterClrMapping/>
  </p:clrMapOvr>
  <p:transition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35FF4D-5E86-429F-B76B-9776A4EFD31E}" type="datetime1">
              <a:rPr lang="de-DE" smtClean="0"/>
              <a:t>1.8.2012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47DF7A5F-8B2E-4BC6-9BED-AB1ADD27917B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49162911"/>
      </p:ext>
    </p:extLst>
  </p:cSld>
  <p:clrMapOvr>
    <a:masterClrMapping/>
  </p:clrMapOvr>
  <p:transition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66A5A-D160-487D-8402-1B12395D7128}" type="datetime1">
              <a:rPr lang="de-DE" smtClean="0"/>
              <a:t>1.8.2012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60D9C91C-C798-40B9-B95F-41437F534409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193726044"/>
      </p:ext>
    </p:extLst>
  </p:cSld>
  <p:clrMapOvr>
    <a:masterClrMapping/>
  </p:clrMapOvr>
  <p:transition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6F73C4-9D93-4AA0-AD38-A8714949E234}" type="datetime1">
              <a:rPr lang="de-DE" smtClean="0"/>
              <a:t>1.8.2012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8A0019E8-A518-4C99-A314-A0BFAB23937E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810872351"/>
      </p:ext>
    </p:extLst>
  </p:cSld>
  <p:clrMapOvr>
    <a:masterClrMapping/>
  </p:clrMapOvr>
  <p:transition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F8C91-E287-49E7-A5B5-CF36B0F01432}" type="datetime1">
              <a:rPr lang="de-DE" smtClean="0"/>
              <a:t>1.8.2012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4DD21877-F429-4950-B335-08BEE351B5BE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916250737"/>
      </p:ext>
    </p:extLst>
  </p:cSld>
  <p:clrMapOvr>
    <a:masterClrMapping/>
  </p:clrMapOvr>
  <p:transition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7150"/>
            <a:ext cx="7235825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4" tIns="0" rIns="9476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 of the presentation, two lines possible if necessary</a:t>
            </a:r>
          </a:p>
        </p:txBody>
      </p:sp>
      <p:sp>
        <p:nvSpPr>
          <p:cNvPr id="841765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" y="1341438"/>
            <a:ext cx="856297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0"/>
            <a:r>
              <a:rPr lang="en-GB" dirty="0" smtClean="0"/>
              <a:t>First level 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1"/>
            <a:r>
              <a:rPr lang="en-GB" dirty="0" smtClean="0"/>
              <a:t>Second level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Don’t use a fourth level!</a:t>
            </a:r>
          </a:p>
          <a:p>
            <a:pPr lvl="1"/>
            <a:r>
              <a:rPr lang="en-GB" dirty="0" smtClean="0"/>
              <a:t>Second level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2263" y="6343650"/>
            <a:ext cx="865187" cy="42386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800">
                <a:solidFill>
                  <a:srgbClr val="898989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807EAFB1-72E7-446B-805D-49A33AA5AC0F}" type="datetime1">
              <a:rPr lang="de-DE" smtClean="0"/>
              <a:t>1.8.2012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3363" y="6443663"/>
            <a:ext cx="5805487" cy="234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solidFill>
                  <a:srgbClr val="898989"/>
                </a:solidFill>
                <a:ea typeface="Geneva" charset="-128"/>
                <a:cs typeface="Arial" charset="0"/>
              </a:defRPr>
            </a:lvl1pPr>
          </a:lstStyle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841853" name="Line 125"/>
          <p:cNvSpPr>
            <a:spLocks noChangeShapeType="1"/>
          </p:cNvSpPr>
          <p:nvPr/>
        </p:nvSpPr>
        <p:spPr bwMode="auto">
          <a:xfrm>
            <a:off x="0" y="1196975"/>
            <a:ext cx="8599488" cy="0"/>
          </a:xfrm>
          <a:prstGeom prst="line">
            <a:avLst/>
          </a:prstGeom>
          <a:noFill/>
          <a:ln w="28575">
            <a:solidFill>
              <a:srgbClr val="C0C0C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41871" name="Picture 14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5907088"/>
            <a:ext cx="4984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1875" name="Rectangle 1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435725"/>
            <a:ext cx="12239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898989"/>
                </a:solidFill>
              </a:defRPr>
            </a:lvl1pPr>
          </a:lstStyle>
          <a:p>
            <a:r>
              <a:rPr lang="de-DE"/>
              <a:t>- </a:t>
            </a:r>
            <a:fld id="{B31F4BD6-C6EF-4AF5-A1C4-DA3747B56B8B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  <p:pic>
        <p:nvPicPr>
          <p:cNvPr id="841876" name="Picture 148" descr="IMTEK_Logo_Farb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258763"/>
            <a:ext cx="1027112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0000"/>
  <p:timing>
    <p:tnLst>
      <p:par>
        <p:cTn id="1" dur="indefinite" restart="never" nodeType="tmRoot"/>
      </p:par>
    </p:tnLst>
  </p:timing>
  <p:hf hdr="0" dt="0"/>
  <p:txStyles>
    <p:titleStyle>
      <a:lvl1pPr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1450" indent="-171450" algn="l" defTabSz="852488" rtl="0" eaLnBrk="1" fontAlgn="base" hangingPunct="1">
        <a:spcBef>
          <a:spcPct val="150000"/>
        </a:spcBef>
        <a:spcAft>
          <a:spcPct val="20000"/>
        </a:spcAft>
        <a:buClr>
          <a:srgbClr val="0000CC"/>
        </a:buClr>
        <a:buSzPct val="85000"/>
        <a:buFont typeface="Wingdings" pitchFamily="2" charset="2"/>
        <a:buBlip>
          <a:blip r:embed="rId15"/>
        </a:buBlip>
        <a:tabLst>
          <a:tab pos="171450" algn="l"/>
        </a:tabLs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22288" indent="-336550" algn="l" defTabSz="852488" rtl="0" eaLnBrk="1" fontAlgn="base" hangingPunct="1">
        <a:spcBef>
          <a:spcPct val="50000"/>
        </a:spcBef>
        <a:spcAft>
          <a:spcPct val="0"/>
        </a:spcAft>
        <a:buClr>
          <a:srgbClr val="CCCCCC"/>
        </a:buClr>
        <a:buSzPct val="120000"/>
        <a:buFont typeface="Wingdings" pitchFamily="2" charset="2"/>
        <a:buChar char="§"/>
        <a:tabLst>
          <a:tab pos="171450" algn="l"/>
        </a:tabLst>
        <a:defRPr sz="2000">
          <a:solidFill>
            <a:schemeClr val="tx1"/>
          </a:solidFill>
          <a:latin typeface="+mn-lt"/>
        </a:defRPr>
      </a:lvl2pPr>
      <a:lvl3pPr marL="769938" indent="-246063" algn="l" defTabSz="852488" rtl="0" eaLnBrk="1" fontAlgn="base" hangingPunct="1">
        <a:spcBef>
          <a:spcPct val="20000"/>
        </a:spcBef>
        <a:spcAft>
          <a:spcPct val="0"/>
        </a:spcAft>
        <a:buClr>
          <a:srgbClr val="CCCCCC"/>
        </a:buClr>
        <a:buSzPct val="90000"/>
        <a:buFont typeface="Wingdings" pitchFamily="2" charset="2"/>
        <a:buChar char="Ø"/>
        <a:tabLst>
          <a:tab pos="171450" algn="l"/>
        </a:tabLst>
        <a:defRPr>
          <a:solidFill>
            <a:schemeClr val="tx1"/>
          </a:solidFill>
          <a:latin typeface="+mn-lt"/>
        </a:defRPr>
      </a:lvl3pPr>
      <a:lvl4pPr marL="935038" algn="l" defTabSz="852488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4pPr>
      <a:lvl5pPr marL="11049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5pPr>
      <a:lvl6pPr marL="15621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6pPr>
      <a:lvl7pPr marL="20193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7pPr>
      <a:lvl8pPr marL="24765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8pPr>
      <a:lvl9pPr marL="29337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hyperlink" Target="http://p3test3.uni-freiburg.d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tek.uni-freiburg.de/institut/services/mechanischewerkstat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lone.org/documentation/manual/plone-3-user-manual/adding-conten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tf.uni-freiburg.de/studium/studieninteressierte/bewerbu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15.xml"/><Relationship Id="rId7" Type="http://schemas.openxmlformats.org/officeDocument/2006/relationships/slide" Target="slide3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19.xml"/><Relationship Id="rId9" Type="http://schemas.openxmlformats.org/officeDocument/2006/relationships/slide" Target="slide4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suchmaschinenoptimierung.michaelsattler.de/meta-angabe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tek.uni-freiburg.de/" TargetMode="External"/><Relationship Id="rId2" Type="http://schemas.openxmlformats.org/officeDocument/2006/relationships/hyperlink" Target="https://p3test3.uni-freiburg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7" Type="http://schemas.openxmlformats.org/officeDocument/2006/relationships/slide" Target="slide61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49.xml"/><Relationship Id="rId4" Type="http://schemas.openxmlformats.org/officeDocument/2006/relationships/slide" Target="slide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plone.org/documentation/manual/plone-3-user-manual" TargetMode="External"/><Relationship Id="rId2" Type="http://schemas.openxmlformats.org/officeDocument/2006/relationships/hyperlink" Target="https://wiki.uni-freiburg.de/tf-infoportal/doku.php/tf-infoporta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.uni-freiburg.de/kontakt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hyperlink" Target="http://www.cms.uni-freiburg.de/schulu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3336" name="Group 8"/>
          <p:cNvGrpSpPr>
            <a:grpSpLocks/>
          </p:cNvGrpSpPr>
          <p:nvPr/>
        </p:nvGrpSpPr>
        <p:grpSpPr bwMode="auto">
          <a:xfrm>
            <a:off x="852488" y="5819775"/>
            <a:ext cx="6835775" cy="711200"/>
            <a:chOff x="537" y="3518"/>
            <a:chExt cx="4712" cy="596"/>
          </a:xfrm>
        </p:grpSpPr>
        <p:pic>
          <p:nvPicPr>
            <p:cNvPr id="2403333" name="Picture 5" descr="HSG-IMIT_72dp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" y="3519"/>
              <a:ext cx="1470" cy="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403334" name="Object 6"/>
            <p:cNvGraphicFramePr>
              <a:graphicFrameLocks noChangeAspect="1"/>
            </p:cNvGraphicFramePr>
            <p:nvPr/>
          </p:nvGraphicFramePr>
          <p:xfrm>
            <a:off x="2300" y="3548"/>
            <a:ext cx="1159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4040" name="Image" r:id="rId4" imgW="6704762" imgH="3276190" progId="Photoshop.Image.9">
                    <p:embed/>
                  </p:oleObj>
                </mc:Choice>
                <mc:Fallback>
                  <p:oleObj name="Image" r:id="rId4" imgW="6704762" imgH="3276190" progId="Photoshop.Image.9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3548"/>
                          <a:ext cx="1159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03335" name="Object 7"/>
            <p:cNvGraphicFramePr>
              <a:graphicFrameLocks noChangeAspect="1"/>
            </p:cNvGraphicFramePr>
            <p:nvPr/>
          </p:nvGraphicFramePr>
          <p:xfrm>
            <a:off x="537" y="3518"/>
            <a:ext cx="1554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4041" name="Image" r:id="rId6" imgW="3898413" imgH="1371429" progId="Photoshop.Image.9">
                    <p:embed/>
                  </p:oleObj>
                </mc:Choice>
                <mc:Fallback>
                  <p:oleObj name="Image" r:id="rId6" imgW="3898413" imgH="1371429" progId="Photoshop.Image.9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" y="3518"/>
                          <a:ext cx="1554" cy="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03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47800"/>
            <a:ext cx="8280400" cy="1470025"/>
          </a:xfrm>
        </p:spPr>
        <p:txBody>
          <a:bodyPr/>
          <a:lstStyle/>
          <a:p>
            <a:r>
              <a:rPr lang="en-US" dirty="0" err="1" smtClean="0"/>
              <a:t>Relaunch</a:t>
            </a:r>
            <a:r>
              <a:rPr lang="en-US" dirty="0" smtClean="0"/>
              <a:t> IMTEK-Website </a:t>
            </a:r>
            <a:br>
              <a:rPr lang="en-US" dirty="0" smtClean="0"/>
            </a:br>
            <a:r>
              <a:rPr lang="en-US" dirty="0" err="1" smtClean="0"/>
              <a:t>Leitfaden</a:t>
            </a:r>
            <a:r>
              <a:rPr lang="en-US" dirty="0" smtClean="0"/>
              <a:t> CMS </a:t>
            </a:r>
            <a:r>
              <a:rPr lang="en-US" dirty="0" err="1" smtClean="0"/>
              <a:t>Plone</a:t>
            </a:r>
            <a:endParaRPr lang="en-US" sz="3200" dirty="0"/>
          </a:p>
        </p:txBody>
      </p:sp>
      <p:sp>
        <p:nvSpPr>
          <p:cNvPr id="2403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280400" cy="1511300"/>
          </a:xfrm>
        </p:spPr>
        <p:txBody>
          <a:bodyPr/>
          <a:lstStyle/>
          <a:p>
            <a:r>
              <a:rPr lang="en-US" sz="1800" dirty="0" err="1" smtClean="0"/>
              <a:t>Katrin</a:t>
            </a:r>
            <a:r>
              <a:rPr lang="en-US" sz="1800" dirty="0" smtClean="0"/>
              <a:t> Grötzinger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 smtClean="0"/>
              <a:t>Institut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Mikrosystemtechnik</a:t>
            </a:r>
            <a:r>
              <a:rPr lang="en-US" sz="1800" dirty="0" smtClean="0"/>
              <a:t> – IMTEK</a:t>
            </a:r>
            <a:endParaRPr lang="en-US" sz="1800" dirty="0"/>
          </a:p>
        </p:txBody>
      </p:sp>
      <p:sp>
        <p:nvSpPr>
          <p:cNvPr id="2403332" name="Rectangle 4"/>
          <p:cNvSpPr>
            <a:spLocks noChangeArrowheads="1"/>
          </p:cNvSpPr>
          <p:nvPr/>
        </p:nvSpPr>
        <p:spPr bwMode="auto">
          <a:xfrm>
            <a:off x="488950" y="4973638"/>
            <a:ext cx="7453313" cy="157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07" tIns="41139" rIns="85707" bIns="41139" anchor="ctr"/>
          <a:lstStyle/>
          <a:p>
            <a:pPr defTabSz="871538">
              <a:spcBef>
                <a:spcPct val="0"/>
              </a:spcBef>
            </a:pPr>
            <a:r>
              <a:rPr lang="en-US" sz="2000" dirty="0" smtClean="0"/>
              <a:t>Update Stand: 29.06.2012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Einleitung</a:t>
            </a:r>
            <a:r>
              <a:rPr lang="en-US" dirty="0"/>
              <a:t> – </a:t>
            </a:r>
            <a:r>
              <a:rPr lang="en-US" dirty="0" smtClean="0"/>
              <a:t>Administration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165100">
              <a:buNone/>
            </a:pPr>
            <a:r>
              <a:rPr lang="de-DE" dirty="0" smtClean="0"/>
              <a:t>	Vorüberlegungen: </a:t>
            </a:r>
          </a:p>
          <a:p>
            <a:pPr marL="471488" lvl="1" indent="-285750"/>
            <a:r>
              <a:rPr lang="de-DE" dirty="0"/>
              <a:t>W</a:t>
            </a:r>
            <a:r>
              <a:rPr lang="de-DE" dirty="0" smtClean="0"/>
              <a:t>er am Lehrstuhl soll welche Inhalte einstellen und/oder veröffentlichen können?</a:t>
            </a:r>
          </a:p>
          <a:p>
            <a:pPr marL="471488" lvl="1" indent="-285750"/>
            <a:r>
              <a:rPr lang="de-DE" dirty="0" smtClean="0"/>
              <a:t>Soll es Seiten geben, die von mehreren Personen bearbeitet werden dürfen?</a:t>
            </a:r>
          </a:p>
          <a:p>
            <a:pPr marL="471488" lvl="1" indent="-285750"/>
            <a:r>
              <a:rPr lang="de-DE" dirty="0" smtClean="0"/>
              <a:t>Wer übernimmt administrative Tätigkeiten wie Mitarbeiter, Projekte und Publikationen eingeben &amp; pflegen?</a:t>
            </a:r>
          </a:p>
          <a:p>
            <a:pPr marL="471488" lvl="1" indent="-285750"/>
            <a:endParaRPr lang="de-DE" dirty="0"/>
          </a:p>
          <a:p>
            <a:pPr marL="185738" lvl="1" indent="0">
              <a:buNone/>
            </a:pP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10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7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78019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Einleitung</a:t>
            </a:r>
            <a:r>
              <a:rPr lang="en-US" dirty="0"/>
              <a:t> – </a:t>
            </a:r>
            <a:r>
              <a:rPr lang="en-US" dirty="0" smtClean="0"/>
              <a:t>Administration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165100">
              <a:buNone/>
            </a:pPr>
            <a:r>
              <a:rPr lang="de-DE" dirty="0" smtClean="0"/>
              <a:t>	Mögliche Umsetzung der Vorüberlegungen:</a:t>
            </a:r>
          </a:p>
          <a:p>
            <a:pPr lvl="1"/>
            <a:r>
              <a:rPr lang="de-DE" dirty="0" smtClean="0"/>
              <a:t>Mitarbeiterpflege wird vom Sekretariat geleistet, da hier in den meisten Fällen ein Zugang zur Forschungsdatenbank vorhanden ist </a:t>
            </a:r>
          </a:p>
          <a:p>
            <a:pPr lvl="1"/>
            <a:r>
              <a:rPr lang="de-DE" dirty="0" smtClean="0"/>
              <a:t>Redaktionelle Aufgaben nach Verantwortlichkeiten am Lehrstuhl aufteilen </a:t>
            </a:r>
          </a:p>
          <a:p>
            <a:pPr lvl="2"/>
            <a:r>
              <a:rPr lang="de-DE" dirty="0" smtClean="0"/>
              <a:t>z.B. Darstellung von Forschungsschwerpunkten durch die Personen (Gruppenleiter etc.), die damit betraut sind</a:t>
            </a:r>
          </a:p>
          <a:p>
            <a:pPr marL="185738" lvl="1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11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7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17187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25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r="46740" b="11316"/>
          <a:stretch/>
        </p:blipFill>
        <p:spPr bwMode="auto">
          <a:xfrm>
            <a:off x="899592" y="2132856"/>
            <a:ext cx="4895650" cy="323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1D9291F9-6527-452E-AB9D-237FF36D881E}" type="slidenum">
              <a:rPr lang="de-DE"/>
              <a:pPr/>
              <a:t>12</a:t>
            </a:fld>
            <a:r>
              <a:rPr lang="de-DE"/>
              <a:t> -</a:t>
            </a:r>
          </a:p>
        </p:txBody>
      </p:sp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Einleitung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Anmeldung</a:t>
            </a:r>
            <a:r>
              <a:rPr lang="en-US" dirty="0" smtClean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240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341439"/>
            <a:ext cx="8569523" cy="4823866"/>
          </a:xfrm>
        </p:spPr>
        <p:txBody>
          <a:bodyPr/>
          <a:lstStyle/>
          <a:p>
            <a:pPr marL="808038" lvl="1" indent="-457200"/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p3test3.uni-freiburg.de</a:t>
            </a:r>
            <a:r>
              <a:rPr lang="en-US" sz="1800" dirty="0" smtClean="0"/>
              <a:t> </a:t>
            </a:r>
            <a:r>
              <a:rPr lang="en-US" sz="1800" dirty="0" err="1" smtClean="0"/>
              <a:t>aufrufen</a:t>
            </a:r>
            <a:endParaRPr lang="en-US" sz="1800" dirty="0"/>
          </a:p>
          <a:p>
            <a:pPr marL="808038" lvl="1" indent="-457200"/>
            <a:r>
              <a:rPr lang="en-US" sz="1800" dirty="0" err="1" smtClean="0"/>
              <a:t>Anmeldebereich</a:t>
            </a:r>
            <a:r>
              <a:rPr lang="en-US" sz="1800" dirty="0" smtClean="0"/>
              <a:t> </a:t>
            </a:r>
            <a:r>
              <a:rPr lang="en-US" sz="1800" dirty="0" err="1" smtClean="0"/>
              <a:t>befindet</a:t>
            </a:r>
            <a:r>
              <a:rPr lang="en-US" sz="1800" dirty="0" smtClean="0"/>
              <a:t> </a:t>
            </a:r>
            <a:r>
              <a:rPr lang="en-US" sz="1800" dirty="0" err="1" smtClean="0"/>
              <a:t>sich</a:t>
            </a:r>
            <a:r>
              <a:rPr lang="en-US" sz="1800" dirty="0" smtClean="0"/>
              <a:t> </a:t>
            </a:r>
            <a:r>
              <a:rPr lang="en-US" sz="1800" dirty="0" err="1" smtClean="0"/>
              <a:t>rechts</a:t>
            </a:r>
            <a:r>
              <a:rPr lang="en-US" sz="1800" dirty="0" smtClean="0"/>
              <a:t> </a:t>
            </a:r>
            <a:r>
              <a:rPr lang="en-US" sz="1800" dirty="0" err="1" smtClean="0"/>
              <a:t>unten</a:t>
            </a:r>
            <a:r>
              <a:rPr lang="en-US" sz="1800" dirty="0" smtClean="0"/>
              <a:t>:</a:t>
            </a:r>
          </a:p>
          <a:p>
            <a:pPr marL="808038" lvl="1" indent="-457200"/>
            <a:endParaRPr lang="en-US" sz="1800" dirty="0" smtClean="0"/>
          </a:p>
          <a:p>
            <a:pPr marL="808038" lvl="1" indent="-457200"/>
            <a:endParaRPr lang="en-US" sz="1800" dirty="0" smtClean="0"/>
          </a:p>
          <a:p>
            <a:pPr marL="808038" lvl="1" indent="-457200"/>
            <a:endParaRPr lang="en-US" sz="1800" dirty="0"/>
          </a:p>
          <a:p>
            <a:pPr marL="808038" lvl="1" indent="-457200"/>
            <a:endParaRPr lang="en-US" sz="1800" dirty="0" smtClean="0"/>
          </a:p>
          <a:p>
            <a:pPr marL="808038" lvl="1" indent="-457200"/>
            <a:endParaRPr lang="en-US" sz="1800" dirty="0"/>
          </a:p>
          <a:p>
            <a:pPr marL="808038" lvl="1" indent="-457200"/>
            <a:endParaRPr lang="en-US" sz="1800" dirty="0" smtClean="0"/>
          </a:p>
          <a:p>
            <a:pPr marL="808038" lvl="1" indent="-457200"/>
            <a:endParaRPr lang="en-US" sz="1800" dirty="0"/>
          </a:p>
          <a:p>
            <a:pPr marL="808038" lvl="1" indent="-457200"/>
            <a:endParaRPr lang="en-US" sz="1800" dirty="0" smtClean="0"/>
          </a:p>
          <a:p>
            <a:pPr marL="808038" lvl="1" indent="-457200"/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/>
              <a:t>Mitarbeiter</a:t>
            </a:r>
            <a:r>
              <a:rPr lang="en-US" sz="1800" dirty="0"/>
              <a:t>, die </a:t>
            </a:r>
            <a:r>
              <a:rPr lang="en-US" sz="1800" dirty="0" err="1"/>
              <a:t>noch</a:t>
            </a:r>
            <a:r>
              <a:rPr lang="en-US" sz="1800" dirty="0"/>
              <a:t> </a:t>
            </a:r>
            <a:r>
              <a:rPr lang="en-US" sz="1800" dirty="0" err="1"/>
              <a:t>keinen</a:t>
            </a:r>
            <a:r>
              <a:rPr lang="en-US" sz="1800" dirty="0"/>
              <a:t> </a:t>
            </a:r>
            <a:r>
              <a:rPr lang="en-US" sz="1800" dirty="0" err="1"/>
              <a:t>Zugang</a:t>
            </a:r>
            <a:r>
              <a:rPr lang="en-US" sz="1800" dirty="0"/>
              <a:t> </a:t>
            </a:r>
            <a:r>
              <a:rPr lang="en-US" sz="1800" dirty="0" err="1"/>
              <a:t>haben</a:t>
            </a:r>
            <a:r>
              <a:rPr lang="en-US" sz="1800" dirty="0"/>
              <a:t>, </a:t>
            </a:r>
            <a:r>
              <a:rPr lang="en-US" sz="1800" dirty="0" err="1"/>
              <a:t>gibt</a:t>
            </a:r>
            <a:r>
              <a:rPr lang="en-US" sz="1800" dirty="0"/>
              <a:t> </a:t>
            </a:r>
            <a:r>
              <a:rPr lang="en-US" sz="1800" dirty="0" err="1"/>
              <a:t>es</a:t>
            </a:r>
            <a:r>
              <a:rPr lang="en-US" sz="1800" dirty="0"/>
              <a:t> </a:t>
            </a:r>
            <a:r>
              <a:rPr lang="en-US" sz="1800" dirty="0" err="1"/>
              <a:t>ein</a:t>
            </a:r>
            <a:r>
              <a:rPr lang="en-US" sz="1800" dirty="0"/>
              <a:t> </a:t>
            </a:r>
            <a:r>
              <a:rPr lang="en-US" sz="1800" dirty="0" err="1"/>
              <a:t>Formular</a:t>
            </a:r>
            <a:r>
              <a:rPr lang="en-US" sz="1800" dirty="0"/>
              <a:t> </a:t>
            </a:r>
            <a:r>
              <a:rPr lang="en-US" sz="1800" dirty="0" err="1"/>
              <a:t>zum</a:t>
            </a:r>
            <a:r>
              <a:rPr lang="en-US" sz="1800" dirty="0"/>
              <a:t> </a:t>
            </a:r>
            <a:r>
              <a:rPr lang="en-US" sz="1800" dirty="0" err="1"/>
              <a:t>Ausfüllen</a:t>
            </a:r>
            <a:r>
              <a:rPr lang="en-US" sz="1800" dirty="0"/>
              <a:t> =&gt; </a:t>
            </a:r>
            <a:r>
              <a:rPr lang="en-US" sz="1800" dirty="0" err="1"/>
              <a:t>zurück</a:t>
            </a:r>
            <a:r>
              <a:rPr lang="en-US" sz="1800" dirty="0"/>
              <a:t> an Yvonne </a:t>
            </a:r>
            <a:r>
              <a:rPr lang="en-US" sz="1800" dirty="0" smtClean="0"/>
              <a:t>Haller</a:t>
            </a:r>
            <a:endParaRPr lang="en-US" sz="1800" dirty="0"/>
          </a:p>
        </p:txBody>
      </p:sp>
      <p:sp>
        <p:nvSpPr>
          <p:cNvPr id="2" name="Ellipse 1"/>
          <p:cNvSpPr/>
          <p:nvPr/>
        </p:nvSpPr>
        <p:spPr bwMode="auto">
          <a:xfrm>
            <a:off x="5219178" y="5060665"/>
            <a:ext cx="576064" cy="288032"/>
          </a:xfrm>
          <a:prstGeom prst="ellipse">
            <a:avLst/>
          </a:prstGeom>
          <a:noFill/>
          <a:ln w="41275" cap="flat" cmpd="sng" algn="ctr">
            <a:solidFill>
              <a:srgbClr val="FF5D5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2" descr="C:\Dokumente und Einstellungen\kg300\Lokale Einstellungen\Temporary Internet Files\Content.IE5\506ETF56\MC900432671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14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Einleitung</a:t>
            </a:r>
            <a:r>
              <a:rPr lang="en-US" dirty="0"/>
              <a:t>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de-DE" dirty="0" smtClean="0"/>
              <a:t>„Meine Einstellungen“ im CMS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Nach dem Passwortsetzen (erster Anmeldevorgang) die persönlichen Settings setzen, Fußbereich rechts unten: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24094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t="79432" r="46616" b="10985"/>
          <a:stretch/>
        </p:blipFill>
        <p:spPr bwMode="auto">
          <a:xfrm>
            <a:off x="233239" y="2060848"/>
            <a:ext cx="5758162" cy="8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 bwMode="auto">
          <a:xfrm>
            <a:off x="3995936" y="2348880"/>
            <a:ext cx="864096" cy="459347"/>
          </a:xfrm>
          <a:prstGeom prst="ellipse">
            <a:avLst/>
          </a:prstGeom>
          <a:noFill/>
          <a:ln w="41275" cap="flat" cmpd="sng" algn="ctr">
            <a:solidFill>
              <a:srgbClr val="FF5D5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094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21005" r="47917" b="37394"/>
          <a:stretch/>
        </p:blipFill>
        <p:spPr bwMode="auto">
          <a:xfrm>
            <a:off x="246584" y="3068960"/>
            <a:ext cx="5045496" cy="305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411760" y="393305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smtClean="0"/>
              <a:t>1)</a:t>
            </a:r>
            <a:endParaRPr lang="de-DE" sz="1600" dirty="0"/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1629321" y="4102333"/>
            <a:ext cx="77328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094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13459" r="47917"/>
          <a:stretch/>
        </p:blipFill>
        <p:spPr bwMode="auto">
          <a:xfrm>
            <a:off x="5940152" y="2091333"/>
            <a:ext cx="3018647" cy="41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564160" y="4302422"/>
            <a:ext cx="2223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smtClean="0"/>
              <a:t>2) Texteditor „</a:t>
            </a:r>
            <a:r>
              <a:rPr lang="de-DE" sz="1600" dirty="0" err="1" smtClean="0"/>
              <a:t>Kupu</a:t>
            </a:r>
            <a:r>
              <a:rPr lang="de-DE" sz="1600" dirty="0" smtClean="0"/>
              <a:t>“</a:t>
            </a:r>
            <a:br>
              <a:rPr lang="de-DE" sz="1600" dirty="0" smtClean="0"/>
            </a:br>
            <a:r>
              <a:rPr lang="de-DE" sz="1600" dirty="0" smtClean="0"/>
              <a:t> auswählen</a:t>
            </a:r>
            <a:endParaRPr lang="de-DE" sz="1600" dirty="0"/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V="1">
            <a:off x="4427984" y="4302422"/>
            <a:ext cx="1563417" cy="1945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583850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Einleitung – </a:t>
            </a:r>
            <a:r>
              <a:rPr lang="en-US" dirty="0" smtClean="0"/>
              <a:t>DOs </a:t>
            </a:r>
            <a:r>
              <a:rPr lang="en-US" dirty="0"/>
              <a:t>and </a:t>
            </a:r>
            <a:r>
              <a:rPr lang="en-US" dirty="0" smtClean="0"/>
              <a:t>DON’Ts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DON’Ts</a:t>
            </a:r>
            <a:endParaRPr lang="en-US" dirty="0"/>
          </a:p>
          <a:p>
            <a:pPr lvl="1"/>
            <a:r>
              <a:rPr lang="de-DE" dirty="0" smtClean="0">
                <a:solidFill>
                  <a:srgbClr val="00B050"/>
                </a:solidFill>
              </a:rPr>
              <a:t>TIPP: Weniger </a:t>
            </a:r>
            <a:r>
              <a:rPr lang="de-DE" dirty="0">
                <a:solidFill>
                  <a:srgbClr val="00B050"/>
                </a:solidFill>
              </a:rPr>
              <a:t>Text ist (nicht nur im Web) oft </a:t>
            </a:r>
            <a:r>
              <a:rPr lang="de-DE" dirty="0" smtClean="0">
                <a:solidFill>
                  <a:srgbClr val="00B050"/>
                </a:solidFill>
              </a:rPr>
              <a:t>mehr! </a:t>
            </a:r>
          </a:p>
          <a:p>
            <a:pPr lvl="2"/>
            <a:r>
              <a:rPr lang="de-DE" dirty="0" smtClean="0"/>
              <a:t>keine langen Textpassagen</a:t>
            </a:r>
          </a:p>
          <a:p>
            <a:r>
              <a:rPr lang="de-DE" dirty="0" smtClean="0"/>
              <a:t>DOs </a:t>
            </a:r>
          </a:p>
          <a:p>
            <a:pPr lvl="1"/>
            <a:r>
              <a:rPr lang="de-DE" dirty="0"/>
              <a:t>gut ausgewählte und an der richtigen Stelle eingesetzte Bilder können eine </a:t>
            </a:r>
            <a:r>
              <a:rPr lang="de-DE" dirty="0" smtClean="0"/>
              <a:t>Aussage manchmal </a:t>
            </a:r>
            <a:r>
              <a:rPr lang="de-DE" dirty="0"/>
              <a:t>besser als Worte unterstützen</a:t>
            </a:r>
          </a:p>
          <a:p>
            <a:pPr lvl="1"/>
            <a:r>
              <a:rPr lang="de-DE" dirty="0" smtClean="0"/>
              <a:t>Beim Anlegen von Seiten darauf achten, dass die URL nicht zu lange wird, aber dennoch für sich spricht: </a:t>
            </a:r>
            <a:r>
              <a:rPr lang="de-DE" dirty="0"/>
              <a:t>z.B. </a:t>
            </a:r>
            <a:br>
              <a:rPr lang="de-DE" dirty="0"/>
            </a:br>
            <a:r>
              <a:rPr lang="de-DE" dirty="0" smtClean="0">
                <a:hlinkClick r:id="rId3"/>
              </a:rPr>
              <a:t>www.imtek.uni-freiburg.de/institut/services/mechanischewerkstatt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dirty="0" smtClean="0"/>
              <a:t>- </a:t>
            </a:r>
            <a:fld id="{8C7A26DA-B1D7-4584-A87A-571E6F36162E}" type="slidenum">
              <a:rPr lang="de-DE" smtClean="0"/>
              <a:pPr/>
              <a:t>14</a:t>
            </a:fld>
            <a:r>
              <a:rPr lang="de-DE" dirty="0" smtClean="0"/>
              <a:t> -</a:t>
            </a:r>
            <a:endParaRPr lang="de-DE" dirty="0"/>
          </a:p>
        </p:txBody>
      </p:sp>
      <p:pic>
        <p:nvPicPr>
          <p:cNvPr id="7" name="Picture 2" descr="C:\Dokumente und Einstellungen\kg300\Lokale Einstellungen\Temporary Internet Files\Content.IE5\9DB1MWYJ\MM90016308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71635" cy="6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kumente und Einstellungen\kg300\Lokale Einstellungen\Temporary Internet Files\Content.IE5\506ETF56\MC900432671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266446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de-DE" dirty="0" smtClean="0"/>
              <a:t>anlegen – </a:t>
            </a:r>
            <a:br>
              <a:rPr lang="de-DE" dirty="0" smtClean="0"/>
            </a:br>
            <a:r>
              <a:rPr lang="de-DE" dirty="0" smtClean="0"/>
              <a:t>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ZIEL: IMTEK-weit sollen die Lehrstuhlauftritte </a:t>
            </a:r>
            <a:r>
              <a:rPr lang="de-DE" dirty="0"/>
              <a:t>möglichst gleich gestaltet </a:t>
            </a:r>
            <a:r>
              <a:rPr lang="de-DE" dirty="0" smtClean="0"/>
              <a:t>sein</a:t>
            </a:r>
          </a:p>
          <a:p>
            <a:pPr marL="185738" lvl="1" indent="0">
              <a:buNone/>
            </a:pPr>
            <a:r>
              <a:rPr lang="de-DE" dirty="0">
                <a:sym typeface="Wingdings"/>
              </a:rPr>
              <a:t> </a:t>
            </a:r>
            <a:r>
              <a:rPr lang="de-DE" dirty="0" smtClean="0"/>
              <a:t>Dies gelingt vor allem über die Grundstruktur, die für jeden Lehrstuhl schon angelegt ist:</a:t>
            </a:r>
          </a:p>
          <a:p>
            <a:pPr lvl="1"/>
            <a:r>
              <a:rPr lang="de-DE" b="1" dirty="0" smtClean="0"/>
              <a:t>Startseite</a:t>
            </a:r>
            <a:r>
              <a:rPr lang="de-DE" dirty="0" smtClean="0"/>
              <a:t>: Vision des Lehrstuhls aus der Broschüre + Portrait der Professorin/des Professors sowie drei Lehrstuhl-News, die zusätzlich über ein </a:t>
            </a:r>
            <a:r>
              <a:rPr lang="de-DE" dirty="0" err="1" smtClean="0"/>
              <a:t>Portlet</a:t>
            </a:r>
            <a:r>
              <a:rPr lang="de-DE" dirty="0" smtClean="0"/>
              <a:t> auf den restlichen Seiten der Lehrstuhlpräsenz erscheinen können (das muss über die </a:t>
            </a:r>
            <a:r>
              <a:rPr lang="de-DE" dirty="0" err="1" smtClean="0"/>
              <a:t>Portleteinstellungen</a:t>
            </a:r>
            <a:r>
              <a:rPr lang="de-DE" dirty="0" smtClean="0"/>
              <a:t> geregelt werden)</a:t>
            </a:r>
          </a:p>
          <a:p>
            <a:pPr marL="523875" lvl="2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Diese Seite ist bereits installiert, hier kann man nichts direkt ändern! Die News werden über das Typo3-Portal angelegt.</a:t>
            </a:r>
          </a:p>
          <a:p>
            <a:pPr lvl="1"/>
            <a:r>
              <a:rPr lang="de-DE" b="1" dirty="0" smtClean="0"/>
              <a:t>Forschung: </a:t>
            </a:r>
            <a:r>
              <a:rPr lang="de-DE" dirty="0" smtClean="0"/>
              <a:t>hier soll ein Überblick über die Forschungsgebiete oder Projekte gegeben werden. Weitere Unterseiten zu den einzelnen Themen sind möglich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15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7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833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de-DE" dirty="0" smtClean="0"/>
              <a:t>anlegen – </a:t>
            </a:r>
            <a:br>
              <a:rPr lang="de-DE" dirty="0" smtClean="0"/>
            </a:br>
            <a:r>
              <a:rPr lang="de-DE" dirty="0" smtClean="0"/>
              <a:t>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b="1" dirty="0" smtClean="0"/>
              <a:t>Publikationen</a:t>
            </a:r>
            <a:r>
              <a:rPr lang="de-DE" dirty="0" smtClean="0"/>
              <a:t>: Publikationsliste aus Forschungsdatenbank</a:t>
            </a:r>
          </a:p>
          <a:p>
            <a:pPr marL="523875" lvl="2" indent="0">
              <a:buNone/>
            </a:pPr>
            <a:r>
              <a:rPr lang="de-DE" dirty="0">
                <a:solidFill>
                  <a:srgbClr val="FF0000"/>
                </a:solidFill>
              </a:rPr>
              <a:t>Diese Seite ist bereits installiert, hier kann man nichts direkt ändern</a:t>
            </a:r>
            <a:r>
              <a:rPr lang="de-DE" dirty="0" smtClean="0">
                <a:solidFill>
                  <a:srgbClr val="FF0000"/>
                </a:solidFill>
              </a:rPr>
              <a:t>! Die Dateneingabe muss in der Forschungsdatenbank erfolgen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b="1" dirty="0" smtClean="0"/>
              <a:t>Mitarbeiter</a:t>
            </a:r>
            <a:r>
              <a:rPr lang="de-DE" dirty="0" smtClean="0"/>
              <a:t>: Liste aller Mitarbeiter am Lehrstuhl</a:t>
            </a:r>
          </a:p>
          <a:p>
            <a:pPr marL="523875" lvl="2" indent="0">
              <a:buNone/>
            </a:pPr>
            <a:r>
              <a:rPr lang="de-DE" dirty="0">
                <a:solidFill>
                  <a:srgbClr val="FF0000"/>
                </a:solidFill>
              </a:rPr>
              <a:t>Diese Seite ist bereits installiert, hier kann man nichts direkt ändern! Die Dateneingabe muss in der Forschungsdatenbank erfolgen</a:t>
            </a:r>
          </a:p>
          <a:p>
            <a:pPr lvl="1"/>
            <a:r>
              <a:rPr lang="de-DE" b="1" dirty="0" smtClean="0"/>
              <a:t>Lehre</a:t>
            </a:r>
          </a:p>
          <a:p>
            <a:pPr lvl="1"/>
            <a:r>
              <a:rPr lang="de-DE" b="1" dirty="0" smtClean="0"/>
              <a:t>Stellenangebote</a:t>
            </a:r>
            <a:r>
              <a:rPr lang="de-DE" dirty="0" smtClean="0"/>
              <a:t>: Liste alle Angebote offener Stellen am Lehrstuhl</a:t>
            </a:r>
          </a:p>
          <a:p>
            <a:pPr lvl="1"/>
            <a:r>
              <a:rPr lang="de-DE" b="1" dirty="0"/>
              <a:t>Kontakt</a:t>
            </a:r>
            <a:r>
              <a:rPr lang="de-DE" dirty="0" smtClean="0"/>
              <a:t>: Lehrstuhlleiter/in &amp; Sekretariat</a:t>
            </a:r>
          </a:p>
          <a:p>
            <a:r>
              <a:rPr lang="de-DE" dirty="0" smtClean="0"/>
              <a:t>FAZIT: vom Lehrstuhl aufzubauende Seiten bzw. </a:t>
            </a:r>
            <a:r>
              <a:rPr lang="de-DE" dirty="0" err="1" smtClean="0"/>
              <a:t>Befüllen</a:t>
            </a:r>
            <a:r>
              <a:rPr lang="de-DE" dirty="0" smtClean="0"/>
              <a:t> mit Inhalt </a:t>
            </a:r>
            <a:r>
              <a:rPr lang="de-DE" dirty="0" smtClean="0">
                <a:sym typeface="Wingdings" pitchFamily="2" charset="2"/>
              </a:rPr>
              <a:t></a:t>
            </a:r>
            <a:r>
              <a:rPr lang="de-DE" dirty="0" smtClean="0"/>
              <a:t>Rubriken </a:t>
            </a:r>
            <a:r>
              <a:rPr lang="de-DE" dirty="0" smtClean="0">
                <a:solidFill>
                  <a:srgbClr val="00B050"/>
                </a:solidFill>
              </a:rPr>
              <a:t>Forschung, Lehre, Stellenangebote, Kontakt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16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7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9842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35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0" r="47037" b="19620"/>
          <a:stretch/>
        </p:blipFill>
        <p:spPr bwMode="auto">
          <a:xfrm>
            <a:off x="2483768" y="1341957"/>
            <a:ext cx="5832648" cy="467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en-US" dirty="0" err="1"/>
              <a:t>anlegen</a:t>
            </a:r>
            <a:r>
              <a:rPr lang="en-US" dirty="0"/>
              <a:t>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de-DE" dirty="0" smtClean="0"/>
              <a:t>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650" indent="-285750"/>
            <a:r>
              <a:rPr lang="de-DE" dirty="0" smtClean="0"/>
              <a:t>Grundaufbau/</a:t>
            </a:r>
            <a:br>
              <a:rPr lang="de-DE" dirty="0" smtClean="0"/>
            </a:br>
            <a:r>
              <a:rPr lang="de-DE" dirty="0" smtClean="0"/>
              <a:t>		Bereiche </a:t>
            </a:r>
          </a:p>
          <a:p>
            <a:pPr marL="471488" lvl="1" indent="-285750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17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2487960" y="2871986"/>
            <a:ext cx="936104" cy="1368152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5096" y="3246852"/>
            <a:ext cx="198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/>
              <a:t>Diese Menüstruktur ist vorgegeben und sollte auf dieser Ebene  nicht erweitert werden</a:t>
            </a:r>
            <a:endParaRPr lang="de-DE" sz="1200" dirty="0"/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3815916" y="2610977"/>
            <a:ext cx="3348372" cy="148151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3818173" y="4092489"/>
            <a:ext cx="3562139" cy="192328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7164288" y="1988840"/>
            <a:ext cx="1058574" cy="136872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627784" y="1490557"/>
            <a:ext cx="90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solidFill>
                  <a:srgbClr val="FF0000"/>
                </a:solidFill>
              </a:rPr>
              <a:t>Header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15" name="Geschweifte Klammer links 14"/>
          <p:cNvSpPr/>
          <p:nvPr/>
        </p:nvSpPr>
        <p:spPr bwMode="auto">
          <a:xfrm>
            <a:off x="3347864" y="1268760"/>
            <a:ext cx="194865" cy="698888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041066" y="2166923"/>
            <a:ext cx="182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solidFill>
                  <a:srgbClr val="FF0000"/>
                </a:solidFill>
              </a:rPr>
              <a:t>Suche auf Lehrstuhlseiten 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257843" y="1958352"/>
            <a:ext cx="822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err="1">
                <a:solidFill>
                  <a:srgbClr val="FF0000"/>
                </a:solidFill>
              </a:rPr>
              <a:t>Portlets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824027" y="4104519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solidFill>
                  <a:srgbClr val="FF0000"/>
                </a:solidFill>
              </a:rPr>
              <a:t>Lehrstuhl </a:t>
            </a:r>
            <a:r>
              <a:rPr lang="de-DE" sz="1200" b="1" dirty="0" err="1" smtClean="0">
                <a:solidFill>
                  <a:srgbClr val="FF0000"/>
                </a:solidFill>
              </a:rPr>
              <a:t>Sticky</a:t>
            </a:r>
            <a:r>
              <a:rPr lang="de-DE" sz="1200" b="1" dirty="0">
                <a:solidFill>
                  <a:srgbClr val="FF0000"/>
                </a:solidFill>
              </a:rPr>
              <a:t>-</a:t>
            </a:r>
            <a:r>
              <a:rPr lang="de-DE" sz="1200" b="1" dirty="0" smtClean="0">
                <a:solidFill>
                  <a:srgbClr val="FF0000"/>
                </a:solidFill>
              </a:rPr>
              <a:t>News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076055" y="262858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>
                <a:solidFill>
                  <a:srgbClr val="FF0000"/>
                </a:solidFill>
              </a:rPr>
              <a:t>Lehrstuhl-Vision</a:t>
            </a:r>
            <a:endParaRPr lang="de-DE" sz="1200" b="1" dirty="0">
              <a:solidFill>
                <a:srgbClr val="FF0000"/>
              </a:solidFill>
            </a:endParaRPr>
          </a:p>
        </p:txBody>
      </p:sp>
      <p:pic>
        <p:nvPicPr>
          <p:cNvPr id="20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5177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de-DE" dirty="0"/>
              <a:t>anlegen – </a:t>
            </a:r>
            <a:br>
              <a:rPr lang="de-DE" dirty="0"/>
            </a:br>
            <a:r>
              <a:rPr lang="de-DE" dirty="0" smtClean="0"/>
              <a:t>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Grundaufbau </a:t>
            </a:r>
            <a:r>
              <a:rPr lang="de-DE" dirty="0" smtClean="0"/>
              <a:t>– Hinweise </a:t>
            </a:r>
            <a:endParaRPr lang="de-DE" dirty="0"/>
          </a:p>
          <a:p>
            <a:endParaRPr lang="de-DE" dirty="0"/>
          </a:p>
        </p:txBody>
      </p:sp>
      <p:pic>
        <p:nvPicPr>
          <p:cNvPr id="24043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2" r="47865" b="34478"/>
          <a:stretch/>
        </p:blipFill>
        <p:spPr bwMode="auto">
          <a:xfrm>
            <a:off x="251520" y="1772816"/>
            <a:ext cx="8208912" cy="433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99194" y="5132808"/>
            <a:ext cx="225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/>
              <a:t>Im versteckten Ordner </a:t>
            </a:r>
            <a:r>
              <a:rPr lang="de-DE" sz="1200" dirty="0" smtClean="0">
                <a:solidFill>
                  <a:srgbClr val="FF0000"/>
                </a:solidFill>
              </a:rPr>
              <a:t>Uploads </a:t>
            </a:r>
            <a:r>
              <a:rPr lang="de-DE" sz="1200" dirty="0" smtClean="0"/>
              <a:t>können weitere Unterordner für abzulegende Fotos und Dokumente abgelegt werden.</a:t>
            </a:r>
            <a:endParaRPr lang="de-DE" sz="1200" dirty="0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6914703" y="1988840"/>
            <a:ext cx="1473721" cy="345638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341599" y="1975939"/>
            <a:ext cx="1118833" cy="2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err="1">
                <a:solidFill>
                  <a:srgbClr val="FF0000"/>
                </a:solidFill>
              </a:rPr>
              <a:t>Portlets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24128" y="5646035"/>
            <a:ext cx="2824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>
                <a:solidFill>
                  <a:srgbClr val="FF0000"/>
                </a:solidFill>
              </a:rPr>
              <a:t>ACHUNG: </a:t>
            </a:r>
            <a:r>
              <a:rPr lang="de-DE" sz="1200" dirty="0" err="1" smtClean="0">
                <a:solidFill>
                  <a:srgbClr val="FF0000"/>
                </a:solidFill>
              </a:rPr>
              <a:t>Terminportlet</a:t>
            </a:r>
            <a:r>
              <a:rPr lang="de-DE" sz="1200" dirty="0" smtClean="0">
                <a:solidFill>
                  <a:srgbClr val="FF0000"/>
                </a:solidFill>
              </a:rPr>
              <a:t> muss noch richtig eingestellt werden, so dass hier NUR Lehrstuhl-Termine angezeigt werden</a:t>
            </a:r>
            <a:endParaRPr lang="de-DE" sz="12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Dokumente und Einstellungen\kg300\Lokale Einstellungen\Temporary Internet Files\Content.IE5\9DB1MWYJ\MM90016308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4899248"/>
            <a:ext cx="571635" cy="6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518690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1D9291F9-6527-452E-AB9D-237FF36D881E}" type="slidenum">
              <a:rPr lang="de-DE"/>
              <a:pPr/>
              <a:t>19</a:t>
            </a:fld>
            <a:r>
              <a:rPr lang="de-DE"/>
              <a:t> -</a:t>
            </a:r>
          </a:p>
        </p:txBody>
      </p:sp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en-US" dirty="0" err="1"/>
              <a:t>anlegen</a:t>
            </a:r>
            <a:r>
              <a:rPr lang="en-US" dirty="0"/>
              <a:t> – </a:t>
            </a:r>
            <a:r>
              <a:rPr lang="de-DE" dirty="0" smtClean="0"/>
              <a:t>Grundverständnis</a:t>
            </a:r>
            <a:endParaRPr lang="en-US" dirty="0"/>
          </a:p>
        </p:txBody>
      </p:sp>
      <p:sp>
        <p:nvSpPr>
          <p:cNvPr id="240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54" y="1305396"/>
            <a:ext cx="8569523" cy="4967287"/>
          </a:xfrm>
        </p:spPr>
        <p:txBody>
          <a:bodyPr/>
          <a:lstStyle/>
          <a:p>
            <a:pPr marL="0" indent="-165100">
              <a:buNone/>
            </a:pPr>
            <a:r>
              <a:rPr lang="en-US" dirty="0" smtClean="0"/>
              <a:t>	</a:t>
            </a:r>
            <a:r>
              <a:rPr lang="en-US" dirty="0" err="1" smtClean="0"/>
              <a:t>Arbeitsansicht</a:t>
            </a:r>
            <a:r>
              <a:rPr lang="en-US" dirty="0" smtClean="0"/>
              <a:t> </a:t>
            </a:r>
            <a:r>
              <a:rPr lang="en-US" dirty="0" err="1"/>
              <a:t>im</a:t>
            </a:r>
            <a:r>
              <a:rPr lang="en-US" dirty="0"/>
              <a:t> CMS </a:t>
            </a:r>
            <a:r>
              <a:rPr lang="en-US" dirty="0" smtClean="0"/>
              <a:t>	vs</a:t>
            </a:r>
            <a:r>
              <a:rPr lang="en-US" dirty="0"/>
              <a:t>. </a:t>
            </a:r>
            <a:r>
              <a:rPr lang="en-US" dirty="0" smtClean="0"/>
              <a:t>	</a:t>
            </a:r>
            <a:r>
              <a:rPr lang="en-US" dirty="0" err="1" smtClean="0"/>
              <a:t>Ansicht</a:t>
            </a:r>
            <a:r>
              <a:rPr lang="en-US" dirty="0" smtClean="0"/>
              <a:t> </a:t>
            </a:r>
            <a:r>
              <a:rPr lang="en-US" dirty="0"/>
              <a:t>“in </a:t>
            </a:r>
            <a:r>
              <a:rPr lang="en-US" dirty="0" err="1" smtClean="0"/>
              <a:t>echt</a:t>
            </a:r>
            <a:r>
              <a:rPr lang="en-US" dirty="0" smtClean="0"/>
              <a:t>/online”: </a:t>
            </a:r>
          </a:p>
          <a:p>
            <a:pPr marL="185738" lvl="1" indent="0">
              <a:buNone/>
            </a:pPr>
            <a:endParaRPr lang="de-DE" sz="16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3" r="56061" b="61587"/>
          <a:stretch/>
        </p:blipFill>
        <p:spPr bwMode="auto">
          <a:xfrm>
            <a:off x="267290" y="2026750"/>
            <a:ext cx="4938365" cy="190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5292080" y="204945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Online-Ansicht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292080" y="4167795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Arbeitsansicht</a:t>
            </a:r>
            <a:endParaRPr lang="de-DE" sz="1200" dirty="0">
              <a:solidFill>
                <a:srgbClr val="FF0000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68335" y="4149080"/>
            <a:ext cx="4879729" cy="2088232"/>
            <a:chOff x="694660" y="2132856"/>
            <a:chExt cx="3816424" cy="148836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77" r="46767" b="52963"/>
            <a:stretch/>
          </p:blipFill>
          <p:spPr bwMode="auto">
            <a:xfrm>
              <a:off x="694660" y="2132856"/>
              <a:ext cx="3816424" cy="1488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Ellipse 13"/>
            <p:cNvSpPr/>
            <p:nvPr/>
          </p:nvSpPr>
          <p:spPr bwMode="auto">
            <a:xfrm>
              <a:off x="2153841" y="2739546"/>
              <a:ext cx="792088" cy="216024"/>
            </a:xfrm>
            <a:prstGeom prst="ellipse">
              <a:avLst/>
            </a:prstGeom>
            <a:noFill/>
            <a:ln w="19050" cap="flat" cmpd="sng" algn="ctr">
              <a:solidFill>
                <a:srgbClr val="FF5D5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5" name="Picture 2" descr="C:\Dokumente und Einstellungen\kg300\Lokale Einstellungen\Temporary Internet Files\Content.IE5\506ETF56\MC900432671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02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DE97F5E1-3ED0-4393-A670-142C2294E54A}" type="slidenum">
              <a:rPr lang="de-DE"/>
              <a:pPr/>
              <a:t>2</a:t>
            </a:fld>
            <a:r>
              <a:rPr lang="de-DE"/>
              <a:t> -</a:t>
            </a:r>
          </a:p>
        </p:txBody>
      </p:sp>
      <p:sp>
        <p:nvSpPr>
          <p:cNvPr id="2408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Schulung vom </a:t>
            </a:r>
            <a:r>
              <a:rPr lang="de-DE" dirty="0"/>
              <a:t>18.06.2012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“</a:t>
            </a:r>
            <a:r>
              <a:rPr lang="de-DE" dirty="0"/>
              <a:t>CMS </a:t>
            </a:r>
            <a:r>
              <a:rPr lang="de-DE" dirty="0" err="1" smtClean="0"/>
              <a:t>Plone</a:t>
            </a:r>
            <a:r>
              <a:rPr lang="de-DE" dirty="0" smtClean="0"/>
              <a:t>/Lehrstuhlseiten”</a:t>
            </a:r>
            <a:endParaRPr lang="en-US" dirty="0"/>
          </a:p>
        </p:txBody>
      </p:sp>
      <p:sp>
        <p:nvSpPr>
          <p:cNvPr id="240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" y="1341438"/>
            <a:ext cx="8707189" cy="4694237"/>
          </a:xfrm>
        </p:spPr>
        <p:txBody>
          <a:bodyPr>
            <a:normAutofit/>
          </a:bodyPr>
          <a:lstStyle/>
          <a:p>
            <a:pPr marL="171450" lvl="1" indent="-17145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Blip>
                <a:blip r:embed="rId2"/>
              </a:buBlip>
            </a:pPr>
            <a:r>
              <a:rPr lang="en-US" sz="2200" b="1" dirty="0" err="1" smtClean="0">
                <a:ea typeface="+mn-ea"/>
                <a:cs typeface="+mn-cs"/>
              </a:rPr>
              <a:t>Einleitung</a:t>
            </a:r>
            <a:endParaRPr lang="en-US" sz="2200" b="1" dirty="0">
              <a:ea typeface="+mn-ea"/>
              <a:cs typeface="+mn-cs"/>
            </a:endParaRPr>
          </a:p>
          <a:p>
            <a:pPr lvl="1"/>
            <a:r>
              <a:rPr lang="en-US" sz="2100" dirty="0" err="1">
                <a:hlinkClick r:id="rId3" action="ppaction://hlinksldjump"/>
              </a:rPr>
              <a:t>Konzept</a:t>
            </a:r>
            <a:r>
              <a:rPr lang="en-US" sz="2100" dirty="0">
                <a:hlinkClick r:id="rId3" action="ppaction://hlinksldjump"/>
              </a:rPr>
              <a:t> der </a:t>
            </a:r>
            <a:r>
              <a:rPr lang="en-US" sz="2100" dirty="0" err="1">
                <a:hlinkClick r:id="rId3" action="ppaction://hlinksldjump"/>
              </a:rPr>
              <a:t>neuen</a:t>
            </a:r>
            <a:r>
              <a:rPr lang="en-US" sz="2100" dirty="0">
                <a:hlinkClick r:id="rId3" action="ppaction://hlinksldjump"/>
              </a:rPr>
              <a:t> </a:t>
            </a:r>
            <a:r>
              <a:rPr lang="en-US" sz="2100" dirty="0">
                <a:noFill/>
                <a:hlinkClick r:id="rId3" action="ppaction://hlinksldjump"/>
              </a:rPr>
              <a:t>IMTEK-</a:t>
            </a:r>
            <a:r>
              <a:rPr lang="en-US" sz="2100" dirty="0" err="1">
                <a:noFill/>
                <a:hlinkClick r:id="rId3" action="ppaction://hlinksldjump"/>
              </a:rPr>
              <a:t>Internetpräsenz</a:t>
            </a:r>
            <a:r>
              <a:rPr lang="en-US" sz="2100" dirty="0">
                <a:hlinkClick r:id="rId3" action="ppaction://hlinksldjump"/>
              </a:rPr>
              <a:t> </a:t>
            </a:r>
            <a:endParaRPr lang="en-US" sz="2100" dirty="0"/>
          </a:p>
          <a:p>
            <a:pPr lvl="1"/>
            <a:r>
              <a:rPr lang="en-US" dirty="0" err="1" smtClean="0">
                <a:hlinkClick r:id="rId4" action="ppaction://hlinksldjump"/>
              </a:rPr>
              <a:t>Glossar</a:t>
            </a:r>
            <a:r>
              <a:rPr lang="en-US" dirty="0" smtClean="0">
                <a:hlinkClick r:id="rId4" action="ppaction://hlinksldjump"/>
              </a:rPr>
              <a:t> der </a:t>
            </a:r>
            <a:r>
              <a:rPr lang="en-US" dirty="0" err="1" smtClean="0">
                <a:hlinkClick r:id="rId4" action="ppaction://hlinksldjump"/>
              </a:rPr>
              <a:t>wichtigsten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Abkürzungen</a:t>
            </a:r>
            <a:endParaRPr lang="en-US" dirty="0" smtClean="0"/>
          </a:p>
          <a:p>
            <a:pPr lvl="1"/>
            <a:r>
              <a:rPr lang="en-US" dirty="0" smtClean="0">
                <a:hlinkClick r:id="rId5" action="ppaction://hlinksldjump"/>
              </a:rPr>
              <a:t>Administration</a:t>
            </a:r>
            <a:endParaRPr lang="en-US" dirty="0" smtClean="0"/>
          </a:p>
          <a:p>
            <a:pPr lvl="1"/>
            <a:r>
              <a:rPr lang="en-US" dirty="0" err="1" smtClean="0">
                <a:hlinkClick r:id="rId6" action="ppaction://hlinksldjump"/>
              </a:rPr>
              <a:t>Anmeldung</a:t>
            </a:r>
            <a:r>
              <a:rPr lang="en-US" dirty="0" smtClean="0">
                <a:hlinkClick r:id="rId6" action="ppaction://hlinksldjump"/>
              </a:rPr>
              <a:t> </a:t>
            </a:r>
            <a:r>
              <a:rPr lang="en-US" dirty="0" err="1" smtClean="0">
                <a:hlinkClick r:id="rId6" action="ppaction://hlinksldjump"/>
              </a:rPr>
              <a:t>im</a:t>
            </a:r>
            <a:r>
              <a:rPr lang="en-US" dirty="0" smtClean="0">
                <a:hlinkClick r:id="rId6" action="ppaction://hlinksldjump"/>
              </a:rPr>
              <a:t> System </a:t>
            </a:r>
            <a:endParaRPr lang="en-US" dirty="0" smtClean="0"/>
          </a:p>
          <a:p>
            <a:pPr lvl="1"/>
            <a:r>
              <a:rPr lang="en-US" dirty="0" smtClean="0">
                <a:hlinkClick r:id="rId7" action="ppaction://hlinksldjump"/>
              </a:rPr>
              <a:t>DOs and DON’Ts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9868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1D9291F9-6527-452E-AB9D-237FF36D881E}" type="slidenum">
              <a:rPr lang="de-DE"/>
              <a:pPr/>
              <a:t>20</a:t>
            </a:fld>
            <a:r>
              <a:rPr lang="de-DE"/>
              <a:t> -</a:t>
            </a:r>
          </a:p>
        </p:txBody>
      </p:sp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en-US" dirty="0" err="1"/>
              <a:t>anlegen</a:t>
            </a:r>
            <a:r>
              <a:rPr lang="en-US" dirty="0"/>
              <a:t> – </a:t>
            </a:r>
            <a:r>
              <a:rPr lang="de-DE" dirty="0" smtClean="0"/>
              <a:t>Grundverständnis</a:t>
            </a:r>
            <a:endParaRPr lang="en-US" dirty="0"/>
          </a:p>
        </p:txBody>
      </p:sp>
      <p:sp>
        <p:nvSpPr>
          <p:cNvPr id="240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341438"/>
            <a:ext cx="8569523" cy="4967287"/>
          </a:xfrm>
        </p:spPr>
        <p:txBody>
          <a:bodyPr/>
          <a:lstStyle/>
          <a:p>
            <a:pPr marL="0" indent="-165100">
              <a:buNone/>
            </a:pPr>
            <a:r>
              <a:rPr lang="en-US" dirty="0" smtClean="0"/>
              <a:t>	</a:t>
            </a:r>
            <a:r>
              <a:rPr lang="en-US" dirty="0" err="1" smtClean="0"/>
              <a:t>Ansicht</a:t>
            </a:r>
            <a:r>
              <a:rPr lang="en-US" dirty="0" smtClean="0"/>
              <a:t> </a:t>
            </a:r>
            <a:r>
              <a:rPr lang="en-US" dirty="0" err="1"/>
              <a:t>im</a:t>
            </a:r>
            <a:r>
              <a:rPr lang="en-US" dirty="0"/>
              <a:t> CMS vs. </a:t>
            </a:r>
            <a:r>
              <a:rPr lang="en-US" dirty="0" err="1"/>
              <a:t>Ansicht</a:t>
            </a:r>
            <a:r>
              <a:rPr lang="en-US" dirty="0"/>
              <a:t> “in </a:t>
            </a:r>
            <a:r>
              <a:rPr lang="en-US" dirty="0" err="1" smtClean="0"/>
              <a:t>echt</a:t>
            </a:r>
            <a:r>
              <a:rPr lang="en-US" dirty="0" smtClean="0"/>
              <a:t>/online”: </a:t>
            </a:r>
          </a:p>
          <a:p>
            <a:pPr lvl="1"/>
            <a:r>
              <a:rPr lang="de-DE" dirty="0" smtClean="0"/>
              <a:t>Im angemeldeten Modus erscheint ein dünner </a:t>
            </a:r>
            <a:r>
              <a:rPr lang="de-DE" dirty="0"/>
              <a:t>Rahmen um die eigentliche Seite samt ihren </a:t>
            </a:r>
            <a:r>
              <a:rPr lang="de-DE" dirty="0" smtClean="0"/>
              <a:t>Bearbeitungsmöglichkeiten </a:t>
            </a:r>
          </a:p>
          <a:p>
            <a:pPr lvl="1"/>
            <a:r>
              <a:rPr lang="de-DE" dirty="0" smtClean="0"/>
              <a:t>Die </a:t>
            </a:r>
            <a:r>
              <a:rPr lang="de-DE" dirty="0"/>
              <a:t>Bearbeitungsmöglichkeiten </a:t>
            </a:r>
            <a:r>
              <a:rPr lang="de-DE" dirty="0" smtClean="0"/>
              <a:t>sind </a:t>
            </a:r>
            <a:r>
              <a:rPr lang="de-DE" dirty="0"/>
              <a:t>in Reiterform angeordnet. </a:t>
            </a:r>
            <a:r>
              <a:rPr lang="de-DE" dirty="0" smtClean="0"/>
              <a:t>Je nachdem, welche Rechte man besitzt, hat man entsprechende Wahlmöglichkeit</a:t>
            </a:r>
          </a:p>
          <a:p>
            <a:pPr lvl="1"/>
            <a:r>
              <a:rPr lang="de-DE" dirty="0" smtClean="0"/>
              <a:t>Der Reiter „Bearbeiten“ ist z.B</a:t>
            </a:r>
            <a:r>
              <a:rPr lang="de-DE" dirty="0"/>
              <a:t>.</a:t>
            </a:r>
            <a:r>
              <a:rPr lang="de-DE" dirty="0" smtClean="0"/>
              <a:t> unsichtbar für jemanden, der Artikel nur lesen kann</a:t>
            </a:r>
          </a:p>
          <a:p>
            <a:pPr lvl="1"/>
            <a:r>
              <a:rPr lang="de-DE" dirty="0" smtClean="0"/>
              <a:t>Per </a:t>
            </a:r>
            <a:r>
              <a:rPr lang="de-DE" dirty="0"/>
              <a:t>Klick auf die jeweilige </a:t>
            </a:r>
            <a:r>
              <a:rPr lang="de-DE" dirty="0" smtClean="0"/>
              <a:t>Option gelangt man </a:t>
            </a:r>
            <a:r>
              <a:rPr lang="de-DE" dirty="0"/>
              <a:t>in den gewünschten </a:t>
            </a:r>
            <a:r>
              <a:rPr lang="de-DE" dirty="0" smtClean="0"/>
              <a:t>Modus</a:t>
            </a:r>
          </a:p>
          <a:p>
            <a:pPr lvl="1"/>
            <a:endParaRPr lang="de-DE" dirty="0"/>
          </a:p>
          <a:p>
            <a:pPr marL="185738" lvl="1" indent="0">
              <a:buNone/>
            </a:pPr>
            <a:r>
              <a:rPr lang="de-DE" dirty="0" smtClean="0"/>
              <a:t>	</a:t>
            </a:r>
            <a:endParaRPr lang="de-DE" dirty="0"/>
          </a:p>
          <a:p>
            <a:pPr lvl="1"/>
            <a:endParaRPr lang="de-DE" sz="1600" dirty="0"/>
          </a:p>
        </p:txBody>
      </p:sp>
      <p:pic>
        <p:nvPicPr>
          <p:cNvPr id="9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6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Lehrstuhlseiten anlegen – </a:t>
            </a:r>
            <a:r>
              <a:rPr lang="de-DE" dirty="0" smtClean="0"/>
              <a:t>Grundverständnis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Darstellung der Ordner in der Navigationsleiste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21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24186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4" r="48177" b="38688"/>
          <a:stretch/>
        </p:blipFill>
        <p:spPr bwMode="auto">
          <a:xfrm>
            <a:off x="179512" y="1916832"/>
            <a:ext cx="8480789" cy="407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1029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Lehrstuhlseiten</a:t>
            </a:r>
            <a:r>
              <a:rPr lang="en-US" dirty="0" smtClean="0"/>
              <a:t> </a:t>
            </a:r>
            <a:r>
              <a:rPr lang="en-US" dirty="0" err="1" smtClean="0"/>
              <a:t>anlegen</a:t>
            </a:r>
            <a:r>
              <a:rPr lang="en-US" dirty="0" smtClean="0"/>
              <a:t> – </a:t>
            </a:r>
            <a:r>
              <a:rPr lang="de-DE" dirty="0" smtClean="0"/>
              <a:t>Grundverständnis: Elemente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Plone-Internetauftritt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verschiedene</a:t>
            </a:r>
            <a:r>
              <a:rPr lang="en-US" dirty="0" smtClean="0"/>
              <a:t> </a:t>
            </a:r>
            <a:r>
              <a:rPr lang="en-US" dirty="0" err="1" smtClean="0"/>
              <a:t>Inhalte</a:t>
            </a:r>
            <a:r>
              <a:rPr lang="en-US" dirty="0" smtClean="0"/>
              <a:t> </a:t>
            </a:r>
            <a:r>
              <a:rPr lang="en-US" dirty="0" err="1" smtClean="0"/>
              <a:t>wiedergeben</a:t>
            </a:r>
            <a:r>
              <a:rPr lang="en-US" dirty="0" smtClean="0"/>
              <a:t>: </a:t>
            </a:r>
            <a:r>
              <a:rPr lang="en-US" dirty="0" err="1" smtClean="0"/>
              <a:t>Texte</a:t>
            </a:r>
            <a:r>
              <a:rPr lang="en-US" dirty="0" smtClean="0"/>
              <a:t> und </a:t>
            </a:r>
            <a:r>
              <a:rPr lang="en-US" dirty="0" err="1" smtClean="0"/>
              <a:t>Bilder</a:t>
            </a:r>
            <a:r>
              <a:rPr lang="en-US" dirty="0" smtClean="0"/>
              <a:t>, (PDF-)</a:t>
            </a:r>
            <a:r>
              <a:rPr lang="en-US" dirty="0" err="1" smtClean="0"/>
              <a:t>Dokumente</a:t>
            </a:r>
            <a:r>
              <a:rPr lang="en-US" dirty="0"/>
              <a:t>,</a:t>
            </a:r>
            <a:r>
              <a:rPr lang="en-US" dirty="0" smtClean="0"/>
              <a:t> Audio-</a:t>
            </a:r>
            <a:r>
              <a:rPr lang="en-US" dirty="0" err="1" smtClean="0"/>
              <a:t>Dateien</a:t>
            </a:r>
            <a:r>
              <a:rPr lang="en-US" dirty="0" smtClean="0"/>
              <a:t>, </a:t>
            </a:r>
            <a:r>
              <a:rPr lang="en-US" dirty="0" err="1" smtClean="0"/>
              <a:t>Filme</a:t>
            </a:r>
            <a:r>
              <a:rPr lang="en-US" dirty="0" smtClean="0"/>
              <a:t> etc. </a:t>
            </a:r>
          </a:p>
          <a:p>
            <a:pPr lvl="1"/>
            <a:r>
              <a:rPr lang="en-US" dirty="0" err="1" smtClean="0"/>
              <a:t>Alles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direkt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lokalen</a:t>
            </a:r>
            <a:r>
              <a:rPr lang="en-US" dirty="0" smtClean="0"/>
              <a:t> PC </a:t>
            </a:r>
            <a:r>
              <a:rPr lang="en-US" dirty="0" err="1" smtClean="0"/>
              <a:t>hochgeladen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</a:p>
          <a:p>
            <a:pPr lvl="1"/>
            <a:r>
              <a:rPr lang="de-DE" b="1" dirty="0" smtClean="0"/>
              <a:t>Elemente</a:t>
            </a:r>
            <a:r>
              <a:rPr lang="de-DE" dirty="0" smtClean="0"/>
              <a:t>, aus denen sich der Internetauftritt zusammensetzt:</a:t>
            </a:r>
          </a:p>
          <a:p>
            <a:pPr lvl="2"/>
            <a:r>
              <a:rPr lang="de-DE" dirty="0" smtClean="0"/>
              <a:t>Seiten</a:t>
            </a:r>
          </a:p>
          <a:p>
            <a:pPr lvl="2"/>
            <a:r>
              <a:rPr lang="de-DE" dirty="0" smtClean="0"/>
              <a:t>Bilder (</a:t>
            </a:r>
            <a:r>
              <a:rPr lang="de-DE" dirty="0" err="1" smtClean="0"/>
              <a:t>jpg</a:t>
            </a:r>
            <a:r>
              <a:rPr lang="de-DE" dirty="0" smtClean="0"/>
              <a:t>, </a:t>
            </a:r>
            <a:r>
              <a:rPr lang="de-DE" dirty="0" err="1" smtClean="0"/>
              <a:t>gif</a:t>
            </a:r>
            <a:r>
              <a:rPr lang="de-DE" dirty="0" smtClean="0"/>
              <a:t>, </a:t>
            </a:r>
            <a:r>
              <a:rPr lang="de-DE" dirty="0" err="1" smtClean="0"/>
              <a:t>png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Dateien (z.B. PDF-Dokumente) </a:t>
            </a:r>
          </a:p>
          <a:p>
            <a:pPr lvl="2"/>
            <a:r>
              <a:rPr lang="de-DE" dirty="0" smtClean="0"/>
              <a:t>Links</a:t>
            </a:r>
          </a:p>
          <a:p>
            <a:pPr lvl="2"/>
            <a:r>
              <a:rPr lang="de-DE" dirty="0" err="1" smtClean="0"/>
              <a:t>Portlets</a:t>
            </a:r>
            <a:r>
              <a:rPr lang="de-DE" dirty="0" smtClean="0"/>
              <a:t> etc. 	</a:t>
            </a:r>
          </a:p>
          <a:p>
            <a:pPr marL="523875" lvl="2" indent="0">
              <a:buNone/>
            </a:pPr>
            <a:r>
              <a:rPr lang="de-DE" dirty="0" smtClean="0"/>
              <a:t>	</a:t>
            </a:r>
          </a:p>
          <a:p>
            <a:pPr marL="523875" lvl="2" indent="0">
              <a:buNone/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i="1" dirty="0" smtClean="0"/>
              <a:t>&gt;&gt; Die Elemente und ihre Verwendung werden auf den folgenden 		Seiten näher erklärt</a:t>
            </a:r>
            <a:endParaRPr lang="de-DE" i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22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8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791856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en-US" dirty="0" err="1"/>
              <a:t>anlegen</a:t>
            </a:r>
            <a:r>
              <a:rPr lang="en-US" dirty="0"/>
              <a:t> – </a:t>
            </a:r>
            <a:r>
              <a:rPr lang="de-DE" dirty="0" smtClean="0"/>
              <a:t>Grundverständnis: Elemente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165100">
              <a:buNone/>
            </a:pPr>
            <a:r>
              <a:rPr lang="de-DE" dirty="0" smtClean="0"/>
              <a:t>	… können über das Dialogfenster „Hinzufügen“ eingefügt 	werden (sofern Berechtigung vorhanden):</a:t>
            </a:r>
          </a:p>
          <a:p>
            <a:pPr marL="185738" lvl="1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23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156176" y="2708920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smtClean="0">
                <a:solidFill>
                  <a:srgbClr val="00B050"/>
                </a:solidFill>
              </a:rPr>
              <a:t>Je nachdem, welche Rechte man als Redakteur hat, erscheinen unterschiedlich viele Optionen; auf jeden Fall die rot markierten</a:t>
            </a:r>
            <a:endParaRPr lang="de-DE" sz="1600" dirty="0">
              <a:solidFill>
                <a:srgbClr val="00B050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323528" y="2420888"/>
            <a:ext cx="5472608" cy="3456384"/>
            <a:chOff x="323528" y="2420888"/>
            <a:chExt cx="4720749" cy="2837246"/>
          </a:xfrm>
        </p:grpSpPr>
        <p:pic>
          <p:nvPicPr>
            <p:cNvPr id="240537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29" r="57331" b="42253"/>
            <a:stretch/>
          </p:blipFill>
          <p:spPr bwMode="auto">
            <a:xfrm>
              <a:off x="323528" y="2780928"/>
              <a:ext cx="4720749" cy="2477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Gerade Verbindung mit Pfeil 8"/>
            <p:cNvCxnSpPr/>
            <p:nvPr/>
          </p:nvCxnSpPr>
          <p:spPr bwMode="auto">
            <a:xfrm flipH="1">
              <a:off x="3923928" y="2420888"/>
              <a:ext cx="216024" cy="7200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feld 9"/>
            <p:cNvSpPr txBox="1"/>
            <p:nvPr/>
          </p:nvSpPr>
          <p:spPr>
            <a:xfrm>
              <a:off x="3707904" y="3219578"/>
              <a:ext cx="280416" cy="26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dirty="0" smtClean="0">
                  <a:solidFill>
                    <a:srgbClr val="FF0000"/>
                  </a:solidFill>
                </a:rPr>
                <a:t>X</a:t>
              </a:r>
            </a:p>
            <a:p>
              <a:r>
                <a:rPr lang="de-DE" sz="600" dirty="0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772296" y="4482375"/>
              <a:ext cx="21602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dirty="0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779912" y="4075948"/>
              <a:ext cx="21602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dirty="0" smtClean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364088" y="4942065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smtClean="0"/>
              <a:t>Die Funktionen „Termin“ und „Nachricht“ sind irrelevant, da beide über das Typo3-System (eigene Schulung) eingespielt werden</a:t>
            </a:r>
            <a:endParaRPr lang="de-DE" sz="1600" dirty="0"/>
          </a:p>
        </p:txBody>
      </p:sp>
      <p:cxnSp>
        <p:nvCxnSpPr>
          <p:cNvPr id="18" name="Gerade Verbindung mit Pfeil 17"/>
          <p:cNvCxnSpPr>
            <a:endCxn id="13" idx="2"/>
          </p:cNvCxnSpPr>
          <p:nvPr/>
        </p:nvCxnSpPr>
        <p:spPr bwMode="auto">
          <a:xfrm flipH="1">
            <a:off x="4446786" y="5157191"/>
            <a:ext cx="77328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2" descr="C:\Dokumente und Einstellungen\kg300\Lokale Einstellungen\Temporary Internet Files\Content.IE5\506ETF56\MC900432671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74530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en-US" dirty="0" err="1"/>
              <a:t>anlegen</a:t>
            </a:r>
            <a:r>
              <a:rPr lang="en-US" dirty="0"/>
              <a:t> – </a:t>
            </a:r>
            <a:r>
              <a:rPr lang="de-DE" dirty="0" smtClean="0"/>
              <a:t>Grundverständnis: Ordner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Ordner </a:t>
            </a:r>
          </a:p>
          <a:p>
            <a:pPr lvl="1"/>
            <a:r>
              <a:rPr lang="de-DE" dirty="0" smtClean="0"/>
              <a:t>typisches gelbes Ordnersymbol </a:t>
            </a:r>
          </a:p>
          <a:p>
            <a:pPr lvl="1"/>
            <a:r>
              <a:rPr lang="de-DE" dirty="0" smtClean="0"/>
              <a:t>… ist Teil des Grundgerüsts, denn man sammelt darin Seiten</a:t>
            </a:r>
          </a:p>
          <a:p>
            <a:pPr lvl="1"/>
            <a:r>
              <a:rPr lang="de-DE" dirty="0" smtClean="0"/>
              <a:t>erscheint in der Navigation links, </a:t>
            </a:r>
            <a:r>
              <a:rPr lang="de-DE" dirty="0"/>
              <a:t>sofern man das nicht explizit ändert</a:t>
            </a:r>
            <a:endParaRPr lang="de-DE" dirty="0" smtClean="0"/>
          </a:p>
          <a:p>
            <a:pPr lvl="1"/>
            <a:r>
              <a:rPr lang="de-DE" dirty="0" smtClean="0"/>
              <a:t>Kann auch weitere Ordner mit Unterordnern und Seiten enthalten. Aber Achtung: jeder Ordner im Ordner bedeutet eine weitere Navigationsebene</a:t>
            </a:r>
          </a:p>
          <a:p>
            <a:pPr lvl="1"/>
            <a:r>
              <a:rPr lang="de-DE" dirty="0">
                <a:solidFill>
                  <a:srgbClr val="00B050"/>
                </a:solidFill>
              </a:rPr>
              <a:t>TIPP: Es empfiehlt sich, vorab zu überlegen, welche Unterordner bzw. Seiten benötigt werden.</a:t>
            </a:r>
          </a:p>
          <a:p>
            <a:pPr marL="185738" lvl="1" indent="0">
              <a:buNone/>
            </a:pPr>
            <a:r>
              <a:rPr lang="de-DE" dirty="0" smtClean="0"/>
              <a:t>	</a:t>
            </a:r>
            <a:r>
              <a:rPr lang="de-DE" i="1" dirty="0" smtClean="0"/>
              <a:t>&gt;&gt; Das Ordner-Grundgerüst wurde bereits für alle Lehrstühle 	angelegt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24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24043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40451" r="67801" b="57318"/>
          <a:stretch/>
        </p:blipFill>
        <p:spPr bwMode="auto">
          <a:xfrm>
            <a:off x="5168935" y="1997044"/>
            <a:ext cx="663547" cy="24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Dokumente und Einstellungen\kg300\Lokale Einstellungen\Temporary Internet Files\Content.IE5\9DB1MWYJ\MM90016308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3" y="4221088"/>
            <a:ext cx="571635" cy="6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kumente und Einstellungen\kg300\Lokale Einstellungen\Temporary Internet Files\Content.IE5\506ETF56\MC900432671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89061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76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t="20694" r="50000" b="20784"/>
          <a:stretch/>
        </p:blipFill>
        <p:spPr bwMode="auto">
          <a:xfrm>
            <a:off x="4572000" y="2486420"/>
            <a:ext cx="3963541" cy="356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707A63C0-36B8-4901-855E-90D992910AB7}" type="slidenum">
              <a:rPr lang="de-DE"/>
              <a:pPr/>
              <a:t>25</a:t>
            </a:fld>
            <a:r>
              <a:rPr lang="de-DE"/>
              <a:t> -</a:t>
            </a:r>
          </a:p>
        </p:txBody>
      </p:sp>
      <p:sp>
        <p:nvSpPr>
          <p:cNvPr id="241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en-US" dirty="0" err="1"/>
              <a:t>anlegen</a:t>
            </a:r>
            <a:r>
              <a:rPr lang="en-US" dirty="0"/>
              <a:t> – </a:t>
            </a:r>
            <a:r>
              <a:rPr lang="de-DE" dirty="0" smtClean="0"/>
              <a:t>Grundverständnis: Seiten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165100">
              <a:buNone/>
            </a:pPr>
            <a:r>
              <a:rPr lang="de-DE" dirty="0" smtClean="0"/>
              <a:t>	</a:t>
            </a:r>
            <a:r>
              <a:rPr lang="de-DE" dirty="0"/>
              <a:t> </a:t>
            </a:r>
            <a:r>
              <a:rPr lang="de-DE" dirty="0" smtClean="0"/>
              <a:t>Seiten anlegen</a:t>
            </a:r>
          </a:p>
          <a:p>
            <a:pPr lvl="1"/>
            <a:r>
              <a:rPr lang="de-DE" dirty="0" smtClean="0"/>
              <a:t>über </a:t>
            </a:r>
            <a:r>
              <a:rPr lang="de-DE" dirty="0"/>
              <a:t>das Feld „</a:t>
            </a:r>
            <a:r>
              <a:rPr lang="de-DE" dirty="0" smtClean="0"/>
              <a:t>Hinzufügen“ mit </a:t>
            </a:r>
            <a:r>
              <a:rPr lang="de-DE" dirty="0"/>
              <a:t>der Auswahl „Seiten“ </a:t>
            </a:r>
            <a:endParaRPr lang="de-DE" dirty="0" smtClean="0"/>
          </a:p>
          <a:p>
            <a:pPr marL="185738" lvl="1" indent="0">
              <a:buNone/>
            </a:pPr>
            <a:r>
              <a:rPr lang="de-DE" dirty="0" smtClean="0"/>
              <a:t>	</a:t>
            </a:r>
          </a:p>
          <a:p>
            <a:pPr marL="185738" lvl="1" indent="0">
              <a:buNone/>
            </a:pP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85738" lvl="1" indent="0">
              <a:buNone/>
            </a:pPr>
            <a:endParaRPr lang="de-DE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85738" lvl="1" indent="0">
              <a:buNone/>
            </a:pP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85738" lvl="1" indent="0">
              <a:buNone/>
            </a:pPr>
            <a:endParaRPr lang="de-DE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85738" lvl="1" indent="0">
              <a:buNone/>
            </a:pP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85738" lvl="1" indent="0">
              <a:buNone/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185738" lvl="1" indent="0">
              <a:buNone/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185738" lvl="1" indent="0">
              <a:buNone/>
            </a:pPr>
            <a:endParaRPr lang="en-US" sz="1200" b="1" dirty="0">
              <a:solidFill>
                <a:srgbClr val="000000"/>
              </a:solidFill>
            </a:endParaRPr>
          </a:p>
          <a:p>
            <a:pPr marL="185738" lvl="1" indent="0">
              <a:buNone/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185738" lvl="1" indent="0">
              <a:buNone/>
            </a:pPr>
            <a:r>
              <a:rPr lang="en-US" sz="1200" b="1" dirty="0" err="1" smtClean="0">
                <a:solidFill>
                  <a:srgbClr val="000000"/>
                </a:solidFill>
              </a:rPr>
              <a:t>siehe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>
                <a:solidFill>
                  <a:srgbClr val="000000"/>
                </a:solidFill>
              </a:rPr>
              <a:t>auch</a:t>
            </a:r>
            <a:r>
              <a:rPr lang="en-US" sz="1200" b="1" dirty="0">
                <a:solidFill>
                  <a:srgbClr val="000000"/>
                </a:solidFill>
              </a:rPr>
              <a:t>: </a:t>
            </a:r>
            <a:r>
              <a:rPr lang="en-US" sz="1200" b="1" dirty="0">
                <a:solidFill>
                  <a:srgbClr val="000000"/>
                </a:solidFill>
                <a:hlinkClick r:id="rId3"/>
              </a:rPr>
              <a:t>http://plone.org/documentation/manual/plone-3-user-manual/adding-content</a:t>
            </a:r>
            <a:endParaRPr lang="de-DE" sz="1200" dirty="0"/>
          </a:p>
          <a:p>
            <a:pPr marL="185738" lvl="1" indent="0">
              <a:buNone/>
            </a:pP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 bwMode="auto">
          <a:xfrm>
            <a:off x="4139952" y="5085184"/>
            <a:ext cx="71723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176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20309" r="47006" b="53577"/>
          <a:stretch/>
        </p:blipFill>
        <p:spPr bwMode="auto">
          <a:xfrm>
            <a:off x="215767" y="2486422"/>
            <a:ext cx="4389397" cy="163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 bwMode="auto">
          <a:xfrm>
            <a:off x="3189387" y="2712368"/>
            <a:ext cx="648072" cy="360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2" descr="C:\Dokumente und Einstellungen\kg300\Lokale Einstellungen\Temporary Internet Files\Content.IE5\506ETF56\MC900432671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Lehrstuhlseiten</a:t>
            </a:r>
            <a:r>
              <a:rPr lang="en-US" dirty="0" smtClean="0"/>
              <a:t> </a:t>
            </a:r>
            <a:r>
              <a:rPr lang="en-US" dirty="0" err="1" smtClean="0"/>
              <a:t>anlegen</a:t>
            </a:r>
            <a:r>
              <a:rPr lang="en-US" dirty="0" smtClean="0"/>
              <a:t> – </a:t>
            </a:r>
            <a:r>
              <a:rPr lang="de-DE" dirty="0" smtClean="0"/>
              <a:t>Grundverständnis: Ordner &amp; Seiten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75" y="1341438"/>
            <a:ext cx="5322813" cy="4967287"/>
          </a:xfrm>
        </p:spPr>
        <p:txBody>
          <a:bodyPr/>
          <a:lstStyle/>
          <a:p>
            <a:r>
              <a:rPr lang="de-DE" dirty="0" smtClean="0"/>
              <a:t>Benennung einer neuen Seite oder eines Ordner:</a:t>
            </a:r>
          </a:p>
          <a:p>
            <a:pPr marL="808038" lvl="1" indent="-457200"/>
            <a:r>
              <a:rPr lang="de-DE" dirty="0" smtClean="0"/>
              <a:t>Der </a:t>
            </a:r>
            <a:r>
              <a:rPr lang="de-DE" b="1" dirty="0" smtClean="0"/>
              <a:t>Kurzname</a:t>
            </a:r>
            <a:r>
              <a:rPr lang="de-DE" dirty="0" smtClean="0"/>
              <a:t> ist Teil der URL</a:t>
            </a:r>
          </a:p>
          <a:p>
            <a:pPr marL="808038" lvl="1" indent="-457200"/>
            <a:r>
              <a:rPr lang="de-DE" dirty="0" smtClean="0"/>
              <a:t>An der Adresse kann man also erkennen, wo man sich in der Struktur der Website befindet, ein </a:t>
            </a:r>
            <a:r>
              <a:rPr lang="de-DE" dirty="0" err="1" smtClean="0"/>
              <a:t>Bsp</a:t>
            </a:r>
            <a:r>
              <a:rPr lang="de-DE" dirty="0"/>
              <a:t>: </a:t>
            </a:r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www.tf.uni-freiburg.de/studium/studieninteressierte/bewerbung</a:t>
            </a:r>
            <a:r>
              <a:rPr lang="de-DE" dirty="0" smtClean="0"/>
              <a:t> =&gt; auf der 4. Ebene: </a:t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Webs</a:t>
            </a:r>
            <a:r>
              <a:rPr lang="de-DE" dirty="0" smtClean="0"/>
              <a:t>eite der TF =&gt; Studium =&gt; Studieninteressierte =&gt; Bewerbung</a:t>
            </a:r>
          </a:p>
          <a:p>
            <a:pPr marL="808038" lvl="1" indent="-457200"/>
            <a:r>
              <a:rPr lang="de-DE" b="1" dirty="0" smtClean="0"/>
              <a:t>Titel = Überschrift</a:t>
            </a:r>
            <a:r>
              <a:rPr lang="de-DE" dirty="0" smtClean="0"/>
              <a:t>, wie sie auf der Seite erscheint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26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240537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t="13469" r="52559" b="9375"/>
          <a:stretch/>
        </p:blipFill>
        <p:spPr bwMode="auto">
          <a:xfrm>
            <a:off x="5553994" y="1340768"/>
            <a:ext cx="2532473" cy="324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82410" y="1928380"/>
            <a:ext cx="1310069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/>
              <a:t>Sollte nicht zu lange sein, keine Leerzeichen, Umlaute oder gemischte Groß- und Kleinschreibung haben</a:t>
            </a:r>
            <a:endParaRPr lang="de-DE" sz="1200" dirty="0"/>
          </a:p>
        </p:txBody>
      </p:sp>
      <p:cxnSp>
        <p:nvCxnSpPr>
          <p:cNvPr id="9" name="Gerade Verbindung mit Pfeil 8"/>
          <p:cNvCxnSpPr/>
          <p:nvPr/>
        </p:nvCxnSpPr>
        <p:spPr bwMode="auto">
          <a:xfrm flipH="1">
            <a:off x="6301535" y="2358042"/>
            <a:ext cx="1280875" cy="1198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6084168" y="4218081"/>
            <a:ext cx="1894288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/>
              <a:t>Hier kommt der Inhalt der Seite, also Text und Fotos etc., hinein</a:t>
            </a:r>
            <a:endParaRPr lang="de-DE" sz="900" dirty="0"/>
          </a:p>
        </p:txBody>
      </p:sp>
      <p:pic>
        <p:nvPicPr>
          <p:cNvPr id="240537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7" r="39937" b="44068"/>
          <a:stretch/>
        </p:blipFill>
        <p:spPr bwMode="auto">
          <a:xfrm>
            <a:off x="5056899" y="4825466"/>
            <a:ext cx="3411171" cy="148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Gerade Verbindung mit Pfeil 9"/>
          <p:cNvCxnSpPr/>
          <p:nvPr/>
        </p:nvCxnSpPr>
        <p:spPr bwMode="auto">
          <a:xfrm>
            <a:off x="5265962" y="5373216"/>
            <a:ext cx="57606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2" descr="C:\Dokumente und Einstellungen\kg300\Lokale Einstellungen\Temporary Internet Files\Content.IE5\506ETF56\MC900432671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6556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707A63C0-36B8-4901-855E-90D992910AB7}" type="slidenum">
              <a:rPr lang="de-DE"/>
              <a:pPr/>
              <a:t>27</a:t>
            </a:fld>
            <a:r>
              <a:rPr lang="de-DE"/>
              <a:t> -</a:t>
            </a:r>
          </a:p>
        </p:txBody>
      </p:sp>
      <p:sp>
        <p:nvSpPr>
          <p:cNvPr id="241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en-US" dirty="0" err="1"/>
              <a:t>anlegen</a:t>
            </a:r>
            <a:r>
              <a:rPr lang="en-US" dirty="0"/>
              <a:t> – </a:t>
            </a:r>
            <a:r>
              <a:rPr lang="de-DE" dirty="0" smtClean="0"/>
              <a:t>Grundverständnis: Editor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165100">
              <a:buNone/>
            </a:pPr>
            <a:r>
              <a:rPr lang="de-DE" dirty="0" smtClean="0"/>
              <a:t>	Inhalt gestalten: Funktionen des Editors (</a:t>
            </a:r>
            <a:r>
              <a:rPr lang="de-DE" dirty="0" err="1" smtClean="0"/>
              <a:t>Kupu</a:t>
            </a:r>
            <a:r>
              <a:rPr lang="de-DE" dirty="0" smtClean="0"/>
              <a:t>, siehe „meine 	Einstellungen)</a:t>
            </a:r>
          </a:p>
          <a:p>
            <a:pPr marL="185738" lvl="1" indent="0">
              <a:buNone/>
            </a:pPr>
            <a:r>
              <a:rPr lang="de-DE" sz="1200" b="1" dirty="0" smtClean="0"/>
              <a:t>		     Textformatierungswerkzeuge</a:t>
            </a:r>
          </a:p>
          <a:p>
            <a:pPr marL="185738" lvl="1" indent="0">
              <a:buNone/>
            </a:pP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85738" lvl="1" indent="0">
              <a:buNone/>
            </a:pPr>
            <a:endParaRPr lang="de-DE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85738" lvl="1" indent="0">
              <a:buNone/>
            </a:pP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85738" lvl="1" indent="0">
              <a:buNone/>
            </a:pPr>
            <a:endParaRPr lang="de-DE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85738" lvl="1" indent="0">
              <a:buNone/>
            </a:pP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85738" lvl="1" indent="0">
              <a:buNone/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185738" lvl="1" indent="0">
              <a:buNone/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185738" lvl="1" indent="0">
              <a:buNone/>
            </a:pPr>
            <a:endParaRPr lang="en-US" sz="1200" b="1" dirty="0">
              <a:solidFill>
                <a:srgbClr val="000000"/>
              </a:solidFill>
            </a:endParaRPr>
          </a:p>
          <a:p>
            <a:pPr marL="185738" lvl="1" indent="0">
              <a:buNone/>
            </a:pPr>
            <a:endParaRPr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pic>
        <p:nvPicPr>
          <p:cNvPr id="14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483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13560" r="48646" b="77241"/>
          <a:stretch/>
        </p:blipFill>
        <p:spPr bwMode="auto">
          <a:xfrm>
            <a:off x="361787" y="2236646"/>
            <a:ext cx="7514247" cy="111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mit Pfeil 7"/>
          <p:cNvCxnSpPr/>
          <p:nvPr/>
        </p:nvCxnSpPr>
        <p:spPr bwMode="auto">
          <a:xfrm flipV="1">
            <a:off x="5008821" y="2847946"/>
            <a:ext cx="249907" cy="15974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 flipH="1" flipV="1">
            <a:off x="5508104" y="2519090"/>
            <a:ext cx="576064" cy="2998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 flipH="1" flipV="1">
            <a:off x="5842779" y="2847946"/>
            <a:ext cx="999728" cy="1963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/>
          <p:nvPr/>
        </p:nvCxnSpPr>
        <p:spPr bwMode="auto">
          <a:xfrm flipH="1" flipV="1">
            <a:off x="6266443" y="2753930"/>
            <a:ext cx="1152128" cy="11021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/>
        </p:nvCxnSpPr>
        <p:spPr bwMode="auto">
          <a:xfrm flipV="1">
            <a:off x="1729939" y="2952231"/>
            <a:ext cx="2990850" cy="8044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370965" y="364671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Foto</a:t>
            </a:r>
            <a:r>
              <a:rPr lang="de-DE" sz="1200" dirty="0" smtClean="0"/>
              <a:t> einbinden, das jedoch schon im CMS hinterlegt sein muss</a:t>
            </a:r>
            <a:endParaRPr lang="de-DE" sz="1200" dirty="0"/>
          </a:p>
        </p:txBody>
      </p:sp>
      <p:sp>
        <p:nvSpPr>
          <p:cNvPr id="26" name="Textfeld 25"/>
          <p:cNvSpPr txBox="1"/>
          <p:nvPr/>
        </p:nvSpPr>
        <p:spPr>
          <a:xfrm>
            <a:off x="2954338" y="379911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Link auf andere Seite des Auftritts (</a:t>
            </a:r>
            <a:r>
              <a:rPr lang="de-DE" sz="1200" b="1" dirty="0" smtClean="0"/>
              <a:t>interner Link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sp>
        <p:nvSpPr>
          <p:cNvPr id="27" name="Textfeld 26"/>
          <p:cNvSpPr txBox="1"/>
          <p:nvPr/>
        </p:nvSpPr>
        <p:spPr>
          <a:xfrm>
            <a:off x="4324350" y="4471385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e</a:t>
            </a:r>
            <a:r>
              <a:rPr lang="de-DE" sz="1200" b="1" dirty="0" smtClean="0"/>
              <a:t>xterner Link</a:t>
            </a:r>
            <a:endParaRPr lang="de-DE" sz="12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6732240" y="379911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zu </a:t>
            </a:r>
            <a:r>
              <a:rPr lang="de-DE" sz="1200" b="1" dirty="0" smtClean="0"/>
              <a:t>HTML-Ansicht</a:t>
            </a:r>
            <a:r>
              <a:rPr lang="de-DE" sz="1200" dirty="0" smtClean="0"/>
              <a:t> wechseln</a:t>
            </a:r>
            <a:endParaRPr lang="de-DE" sz="1200" dirty="0"/>
          </a:p>
        </p:txBody>
      </p:sp>
      <p:sp>
        <p:nvSpPr>
          <p:cNvPr id="31" name="Textfeld 30"/>
          <p:cNvSpPr txBox="1"/>
          <p:nvPr/>
        </p:nvSpPr>
        <p:spPr>
          <a:xfrm>
            <a:off x="6444208" y="482568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Tabelle</a:t>
            </a:r>
            <a:r>
              <a:rPr lang="de-DE" sz="1200" dirty="0" smtClean="0"/>
              <a:t> einfügen</a:t>
            </a:r>
            <a:endParaRPr lang="de-DE" sz="1200" dirty="0"/>
          </a:p>
        </p:txBody>
      </p:sp>
      <p:cxnSp>
        <p:nvCxnSpPr>
          <p:cNvPr id="33" name="Gerade Verbindung mit Pfeil 32"/>
          <p:cNvCxnSpPr/>
          <p:nvPr/>
        </p:nvCxnSpPr>
        <p:spPr bwMode="auto">
          <a:xfrm flipV="1">
            <a:off x="4000709" y="2906906"/>
            <a:ext cx="1008112" cy="9756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feld 37"/>
          <p:cNvSpPr txBox="1"/>
          <p:nvPr/>
        </p:nvSpPr>
        <p:spPr>
          <a:xfrm>
            <a:off x="5661223" y="5838363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Anker, </a:t>
            </a:r>
            <a:r>
              <a:rPr lang="de-DE" sz="1200" dirty="0" smtClean="0"/>
              <a:t>der ein Springen innerhalb der Seite ermöglicht</a:t>
            </a:r>
            <a:endParaRPr lang="de-DE" sz="1200" dirty="0"/>
          </a:p>
        </p:txBody>
      </p:sp>
      <p:sp>
        <p:nvSpPr>
          <p:cNvPr id="2417664" name="Geschweifte Klammer rechts 2417663"/>
          <p:cNvSpPr/>
          <p:nvPr/>
        </p:nvSpPr>
        <p:spPr bwMode="auto">
          <a:xfrm rot="16200000">
            <a:off x="2562621" y="589272"/>
            <a:ext cx="576063" cy="3519215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Gerade Verbindung mit Pfeil 39"/>
          <p:cNvCxnSpPr/>
          <p:nvPr/>
        </p:nvCxnSpPr>
        <p:spPr bwMode="auto">
          <a:xfrm flipH="1" flipV="1">
            <a:off x="2267744" y="3090439"/>
            <a:ext cx="288032" cy="22107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feld 42"/>
          <p:cNvSpPr txBox="1"/>
          <p:nvPr/>
        </p:nvSpPr>
        <p:spPr>
          <a:xfrm>
            <a:off x="1975353" y="5301207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Auswahl der </a:t>
            </a:r>
            <a:r>
              <a:rPr lang="de-DE" sz="1200" b="1" dirty="0" smtClean="0"/>
              <a:t>Schriftformate </a:t>
            </a:r>
            <a:r>
              <a:rPr lang="de-DE" sz="1200" dirty="0" smtClean="0"/>
              <a:t>(</a:t>
            </a:r>
            <a:r>
              <a:rPr lang="de-DE" sz="1200" dirty="0" err="1" smtClean="0"/>
              <a:t>Heading</a:t>
            </a:r>
            <a:r>
              <a:rPr lang="de-DE" sz="1200" dirty="0" smtClean="0"/>
              <a:t>, </a:t>
            </a:r>
            <a:r>
              <a:rPr lang="de-DE" sz="1200" dirty="0" err="1" smtClean="0"/>
              <a:t>Subheading</a:t>
            </a:r>
            <a:r>
              <a:rPr lang="de-DE" sz="1200" dirty="0" smtClean="0"/>
              <a:t>, Normal etc.)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39180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en-US" dirty="0" err="1"/>
              <a:t>anlegen</a:t>
            </a:r>
            <a:r>
              <a:rPr lang="en-US" dirty="0"/>
              <a:t> – </a:t>
            </a:r>
            <a:r>
              <a:rPr lang="de-DE" dirty="0"/>
              <a:t>Grundverständnis: Seiten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Status von Seiten  </a:t>
            </a:r>
          </a:p>
          <a:p>
            <a:pPr lvl="1"/>
            <a:r>
              <a:rPr lang="de-DE" b="1" dirty="0" smtClean="0"/>
              <a:t>privat: </a:t>
            </a:r>
            <a:r>
              <a:rPr lang="de-DE" dirty="0" smtClean="0"/>
              <a:t>beim Anlegen einer Seite (Ordner, Datei etc.) ist diese standardmäßig als privat, d.h. unveröffentlicht angelegt</a:t>
            </a:r>
          </a:p>
          <a:p>
            <a:pPr lvl="1"/>
            <a:r>
              <a:rPr lang="de-DE" dirty="0" smtClean="0"/>
              <a:t>Wenn sie online sichtbar sein soll, muss man den Status auf </a:t>
            </a:r>
            <a:r>
              <a:rPr lang="de-DE" b="1" dirty="0" smtClean="0"/>
              <a:t>veröffentlichen</a:t>
            </a:r>
            <a:r>
              <a:rPr lang="de-DE" dirty="0" smtClean="0"/>
              <a:t> setzen.</a:t>
            </a:r>
          </a:p>
          <a:p>
            <a:pPr lvl="1"/>
            <a:r>
              <a:rPr lang="de-DE" dirty="0" smtClean="0"/>
              <a:t>Eine Seite wieder verschwinden lassen, geht über die Statuseinstellung </a:t>
            </a:r>
            <a:r>
              <a:rPr lang="de-DE" b="1" dirty="0" smtClean="0"/>
              <a:t>zurückziehen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28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24125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16" r="47604" b="23183"/>
          <a:stretch/>
        </p:blipFill>
        <p:spPr bwMode="auto">
          <a:xfrm>
            <a:off x="1907704" y="4134107"/>
            <a:ext cx="5112568" cy="257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 bwMode="auto">
          <a:xfrm>
            <a:off x="3059832" y="6021288"/>
            <a:ext cx="849635" cy="54033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2942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en-US" dirty="0" err="1"/>
              <a:t>anlegen</a:t>
            </a:r>
            <a:r>
              <a:rPr lang="en-US" dirty="0"/>
              <a:t> – </a:t>
            </a:r>
            <a:r>
              <a:rPr lang="de-DE" dirty="0"/>
              <a:t>Grundverständnis: Seiten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Status von Seiten im Workflow: </a:t>
            </a:r>
          </a:p>
          <a:p>
            <a:pPr lvl="1"/>
            <a:r>
              <a:rPr lang="de-DE" dirty="0" smtClean="0"/>
              <a:t>Als Autor ohne das Recht, Artikel zu veröffentlichen, muss man diesen </a:t>
            </a:r>
            <a:r>
              <a:rPr lang="de-DE" b="1" dirty="0" smtClean="0"/>
              <a:t>„zur Veröffentlichung einreichen“</a:t>
            </a:r>
          </a:p>
          <a:p>
            <a:pPr lvl="1"/>
            <a:r>
              <a:rPr lang="de-DE" dirty="0" smtClean="0"/>
              <a:t>Der Status </a:t>
            </a:r>
            <a:r>
              <a:rPr lang="de-DE" b="1" dirty="0" smtClean="0"/>
              <a:t>zurückweisen </a:t>
            </a:r>
            <a:r>
              <a:rPr lang="de-DE" dirty="0" smtClean="0"/>
              <a:t>wird benötigt, wenn man als Administrator einen eingereichten Artikel nicht veröffentlichen möchte. Danach wird der Artikel wieder als privat gekennzeichnet.</a:t>
            </a:r>
          </a:p>
          <a:p>
            <a:pPr lvl="1"/>
            <a:r>
              <a:rPr lang="de-DE" dirty="0" smtClean="0"/>
              <a:t>Man kann Seiten auch mit einem automatischen Ablaufdatum versehen.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29</a:t>
            </a:fld>
            <a:r>
              <a:rPr lang="de-DE" smtClean="0"/>
              <a:t> -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105227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DE97F5E1-3ED0-4393-A670-142C2294E54A}" type="slidenum">
              <a:rPr lang="de-DE"/>
              <a:pPr/>
              <a:t>3</a:t>
            </a:fld>
            <a:r>
              <a:rPr lang="de-DE"/>
              <a:t> -</a:t>
            </a:r>
          </a:p>
        </p:txBody>
      </p:sp>
      <p:sp>
        <p:nvSpPr>
          <p:cNvPr id="240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Schulung </a:t>
            </a:r>
            <a:r>
              <a:rPr lang="de-DE" dirty="0" smtClean="0"/>
              <a:t>vom </a:t>
            </a:r>
            <a:r>
              <a:rPr lang="de-DE" dirty="0"/>
              <a:t>18.06.2012 </a:t>
            </a:r>
            <a:br>
              <a:rPr lang="de-DE" dirty="0"/>
            </a:br>
            <a:r>
              <a:rPr lang="de-DE" dirty="0"/>
              <a:t>“CMS </a:t>
            </a:r>
            <a:r>
              <a:rPr lang="de-DE" dirty="0" err="1"/>
              <a:t>Plone</a:t>
            </a:r>
            <a:r>
              <a:rPr lang="de-DE" dirty="0"/>
              <a:t>/Lehrstuhlseiten”</a:t>
            </a:r>
            <a:endParaRPr lang="en-US" dirty="0"/>
          </a:p>
        </p:txBody>
      </p:sp>
      <p:sp>
        <p:nvSpPr>
          <p:cNvPr id="240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" y="1341438"/>
            <a:ext cx="8562975" cy="4895874"/>
          </a:xfrm>
        </p:spPr>
        <p:txBody>
          <a:bodyPr/>
          <a:lstStyle/>
          <a:p>
            <a:pPr marL="171450" lvl="1" indent="-17145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Blip>
                <a:blip r:embed="rId2"/>
              </a:buBlip>
            </a:pPr>
            <a:r>
              <a:rPr lang="en-US" sz="2200" b="1" dirty="0" err="1" smtClean="0">
                <a:ea typeface="+mn-ea"/>
                <a:cs typeface="+mn-cs"/>
              </a:rPr>
              <a:t>Lehrstuhlseiten</a:t>
            </a:r>
            <a:r>
              <a:rPr lang="en-US" sz="2200" b="1" dirty="0" smtClean="0">
                <a:ea typeface="+mn-ea"/>
                <a:cs typeface="+mn-cs"/>
              </a:rPr>
              <a:t> </a:t>
            </a:r>
            <a:r>
              <a:rPr lang="en-US" sz="2200" b="1" dirty="0" err="1">
                <a:ea typeface="+mn-ea"/>
                <a:cs typeface="+mn-cs"/>
              </a:rPr>
              <a:t>anlegen</a:t>
            </a:r>
            <a:r>
              <a:rPr lang="en-US" sz="2200" b="1" dirty="0">
                <a:ea typeface="+mn-ea"/>
                <a:cs typeface="+mn-cs"/>
              </a:rPr>
              <a:t> </a:t>
            </a:r>
          </a:p>
          <a:p>
            <a:pPr lvl="1"/>
            <a:r>
              <a:rPr lang="en-US" dirty="0" err="1">
                <a:hlinkClick r:id="rId3" action="ppaction://hlinksldjump"/>
              </a:rPr>
              <a:t>Struktur</a:t>
            </a:r>
            <a:endParaRPr lang="en-US" dirty="0"/>
          </a:p>
          <a:p>
            <a:pPr lvl="1"/>
            <a:r>
              <a:rPr lang="en-US" dirty="0" err="1" smtClean="0">
                <a:hlinkClick r:id="rId4" action="ppaction://hlinksldjump"/>
              </a:rPr>
              <a:t>Grundverständnis</a:t>
            </a:r>
            <a:r>
              <a:rPr lang="en-US" dirty="0" smtClean="0">
                <a:hlinkClick r:id="rId4" action="ppaction://hlinksldjump"/>
              </a:rPr>
              <a:t> </a:t>
            </a:r>
            <a:endParaRPr lang="en-US" dirty="0" smtClean="0"/>
          </a:p>
          <a:p>
            <a:pPr lvl="1"/>
            <a:r>
              <a:rPr lang="en-US" dirty="0" err="1" smtClean="0">
                <a:hlinkClick r:id="rId5" action="ppaction://hlinksldjump"/>
              </a:rPr>
              <a:t>Suchmaschinenoptimierung</a:t>
            </a:r>
            <a:r>
              <a:rPr lang="en-US" dirty="0" smtClean="0">
                <a:hlinkClick r:id="rId5" action="ppaction://hlinksldjump"/>
              </a:rPr>
              <a:t> (SEO)</a:t>
            </a:r>
            <a:endParaRPr lang="en-US" dirty="0"/>
          </a:p>
          <a:p>
            <a:pPr lvl="1"/>
            <a:r>
              <a:rPr lang="en-US" dirty="0" err="1" smtClean="0">
                <a:hlinkClick r:id="rId6" action="ppaction://hlinksldjump"/>
              </a:rPr>
              <a:t>Seite</a:t>
            </a:r>
            <a:r>
              <a:rPr lang="en-US" dirty="0" smtClean="0">
                <a:hlinkClick r:id="rId6" action="ppaction://hlinksldjump"/>
              </a:rPr>
              <a:t> “</a:t>
            </a:r>
            <a:r>
              <a:rPr lang="en-US" dirty="0" err="1" smtClean="0">
                <a:hlinkClick r:id="rId6" action="ppaction://hlinksldjump"/>
              </a:rPr>
              <a:t>Kontakt</a:t>
            </a:r>
            <a:r>
              <a:rPr lang="en-US" dirty="0" smtClean="0">
                <a:hlinkClick r:id="rId6" action="ppaction://hlinksldjump"/>
              </a:rPr>
              <a:t>”</a:t>
            </a:r>
            <a:endParaRPr lang="en-US" dirty="0" smtClean="0">
              <a:hlinkClick r:id="rId7" action="ppaction://hlinksldjump"/>
            </a:endParaRPr>
          </a:p>
          <a:p>
            <a:pPr lvl="1"/>
            <a:r>
              <a:rPr lang="en-US" dirty="0" err="1" smtClean="0">
                <a:hlinkClick r:id="rId7" action="ppaction://hlinksldjump"/>
              </a:rPr>
              <a:t>Persönliche</a:t>
            </a:r>
            <a:r>
              <a:rPr lang="en-US" dirty="0" smtClean="0">
                <a:hlinkClick r:id="rId7" action="ppaction://hlinksldjump"/>
              </a:rPr>
              <a:t> </a:t>
            </a:r>
            <a:r>
              <a:rPr lang="en-US" dirty="0" err="1" smtClean="0">
                <a:hlinkClick r:id="rId7" action="ppaction://hlinksldjump"/>
              </a:rPr>
              <a:t>Mitarbeiterseiten</a:t>
            </a:r>
            <a:r>
              <a:rPr lang="en-US" dirty="0" smtClean="0">
                <a:hlinkClick r:id="rId7" action="ppaction://hlinksldjump"/>
              </a:rPr>
              <a:t> </a:t>
            </a:r>
            <a:endParaRPr lang="en-US" dirty="0"/>
          </a:p>
          <a:p>
            <a:pPr lvl="1"/>
            <a:r>
              <a:rPr lang="en-US" dirty="0" err="1" smtClean="0">
                <a:hlinkClick r:id="rId8" action="ppaction://hlinksldjump"/>
              </a:rPr>
              <a:t>Persönliche</a:t>
            </a:r>
            <a:r>
              <a:rPr lang="en-US" dirty="0" smtClean="0">
                <a:hlinkClick r:id="rId8" action="ppaction://hlinksldjump"/>
              </a:rPr>
              <a:t> </a:t>
            </a:r>
            <a:r>
              <a:rPr lang="en-US" dirty="0" err="1" smtClean="0">
                <a:hlinkClick r:id="rId8" action="ppaction://hlinksldjump"/>
              </a:rPr>
              <a:t>Publikationenslisten</a:t>
            </a:r>
            <a:r>
              <a:rPr lang="en-US" dirty="0" smtClean="0">
                <a:hlinkClick r:id="rId8" action="ppaction://hlinksldjump"/>
              </a:rPr>
              <a:t> </a:t>
            </a:r>
            <a:endParaRPr lang="en-US" dirty="0" smtClean="0"/>
          </a:p>
          <a:p>
            <a:pPr lvl="1"/>
            <a:r>
              <a:rPr lang="en-US" dirty="0" err="1" smtClean="0">
                <a:hlinkClick r:id="rId9" action="ppaction://hlinksldjump"/>
              </a:rPr>
              <a:t>Stellenangebote</a:t>
            </a:r>
            <a:r>
              <a:rPr lang="en-US" dirty="0" smtClean="0">
                <a:hlinkClick r:id="rId9" action="ppaction://hlinksldjump"/>
              </a:rPr>
              <a:t>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2422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en-US" dirty="0" err="1"/>
              <a:t>anlegen</a:t>
            </a:r>
            <a:r>
              <a:rPr lang="en-US" dirty="0"/>
              <a:t> – </a:t>
            </a:r>
            <a:r>
              <a:rPr lang="de-DE" dirty="0" smtClean="0"/>
              <a:t>Grundverständnis: Seiten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Seiten als Startseite definieren: </a:t>
            </a:r>
          </a:p>
          <a:p>
            <a:pPr marL="185738" lvl="1" indent="0">
              <a:buNone/>
            </a:pPr>
            <a:r>
              <a:rPr lang="de-DE" dirty="0" smtClean="0"/>
              <a:t>Einer </a:t>
            </a:r>
            <a:r>
              <a:rPr lang="de-DE" dirty="0"/>
              <a:t>Seite innerhalb eines Ordner, die als Einstiegsseite dienen soll, muss man das „sagen</a:t>
            </a:r>
            <a:r>
              <a:rPr lang="de-DE" dirty="0" smtClean="0"/>
              <a:t>“ = folgende </a:t>
            </a:r>
            <a:r>
              <a:rPr lang="de-DE" dirty="0"/>
              <a:t>Einstellungen </a:t>
            </a:r>
            <a:r>
              <a:rPr lang="de-DE" dirty="0" smtClean="0"/>
              <a:t>vornehmen, sobald die Seite angelegt ist</a:t>
            </a:r>
          </a:p>
          <a:p>
            <a:pPr lvl="1"/>
            <a:r>
              <a:rPr lang="de-DE" dirty="0" smtClean="0"/>
              <a:t>Gewünschte Seite aufrufen</a:t>
            </a:r>
          </a:p>
          <a:p>
            <a:pPr lvl="1"/>
            <a:r>
              <a:rPr lang="de-DE" dirty="0" smtClean="0"/>
              <a:t>„Darstellung“ wählen</a:t>
            </a:r>
          </a:p>
          <a:p>
            <a:pPr lvl="1"/>
            <a:endParaRPr lang="de-DE" dirty="0"/>
          </a:p>
          <a:p>
            <a:pPr marL="185738" lvl="1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30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2405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82" y="4579683"/>
            <a:ext cx="2254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197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t="20698" r="59794" b="53407"/>
          <a:stretch/>
        </p:blipFill>
        <p:spPr bwMode="auto">
          <a:xfrm>
            <a:off x="324532" y="3888829"/>
            <a:ext cx="412814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Dokumente und Einstellungen\kg300\Lokale Einstellungen\Temporary Internet Files\Content.IE5\506ETF56\MC900432671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6391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en-US" dirty="0" err="1"/>
              <a:t>anlegen</a:t>
            </a:r>
            <a:r>
              <a:rPr lang="en-US" dirty="0"/>
              <a:t> – </a:t>
            </a:r>
            <a:r>
              <a:rPr lang="de-DE" dirty="0" smtClean="0"/>
              <a:t>Grundverständnis: Seiten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Seiten als Startseite definieren </a:t>
            </a:r>
          </a:p>
          <a:p>
            <a:pPr lvl="1"/>
            <a:r>
              <a:rPr lang="de-DE" dirty="0" smtClean="0"/>
              <a:t>Wählen Sie einen Artikel…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Standartseite wählen (per Klick in die </a:t>
            </a:r>
            <a:r>
              <a:rPr lang="de-DE" dirty="0" err="1" smtClean="0"/>
              <a:t>Tickbox</a:t>
            </a:r>
            <a:r>
              <a:rPr lang="de-DE" dirty="0" smtClean="0"/>
              <a:t>)</a:t>
            </a:r>
            <a:endParaRPr lang="de-DE" dirty="0"/>
          </a:p>
          <a:p>
            <a:pPr marL="185738" lvl="1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31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24207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t="20443" r="55625" b="62692"/>
          <a:stretch/>
        </p:blipFill>
        <p:spPr bwMode="auto">
          <a:xfrm>
            <a:off x="620780" y="4581128"/>
            <a:ext cx="511530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t="20698" r="59794" b="53407"/>
          <a:stretch/>
        </p:blipFill>
        <p:spPr bwMode="auto">
          <a:xfrm>
            <a:off x="4067944" y="1833933"/>
            <a:ext cx="4032448" cy="232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Dokumente und Einstellungen\kg300\Lokale Einstellungen\Temporary Internet Files\Content.IE5\506ETF56\MC900432671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540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en-US" dirty="0" err="1"/>
              <a:t>anlegen</a:t>
            </a:r>
            <a:r>
              <a:rPr lang="en-US" dirty="0"/>
              <a:t> –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Suchmaschinenoptimierung (SEO)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75" y="1341438"/>
            <a:ext cx="8563173" cy="4967287"/>
          </a:xfrm>
        </p:spPr>
        <p:txBody>
          <a:bodyPr/>
          <a:lstStyle/>
          <a:p>
            <a:r>
              <a:rPr lang="de-DE" dirty="0" smtClean="0"/>
              <a:t>Kurznamen &amp; Suchmaschinenoptimierung (SEO):</a:t>
            </a:r>
          </a:p>
          <a:p>
            <a:pPr marL="808038" lvl="1" indent="-457200"/>
            <a:r>
              <a:rPr lang="de-DE" dirty="0" smtClean="0"/>
              <a:t>Für die Trefferanzeige bei Google ist es wichtig, dass der Kurzname sinnvoll gewählt wird</a:t>
            </a:r>
          </a:p>
          <a:p>
            <a:pPr marL="808038" lvl="1" indent="-457200"/>
            <a:r>
              <a:rPr lang="de-DE" dirty="0" smtClean="0"/>
              <a:t>Überlegt man z.B., entweder einen Ordner/eine Seite „</a:t>
            </a:r>
            <a:r>
              <a:rPr lang="de-DE" dirty="0" err="1" smtClean="0"/>
              <a:t>meh</a:t>
            </a:r>
            <a:r>
              <a:rPr lang="de-DE" dirty="0" smtClean="0"/>
              <a:t>“ oder „</a:t>
            </a:r>
            <a:r>
              <a:rPr lang="de-DE" dirty="0" err="1" smtClean="0"/>
              <a:t>micro-energy-harvesting</a:t>
            </a:r>
            <a:r>
              <a:rPr lang="de-DE" dirty="0" smtClean="0"/>
              <a:t>“ zu nennen, ist die Langfassung sinnvoller, denn:</a:t>
            </a:r>
          </a:p>
          <a:p>
            <a:pPr marL="808038" lvl="1" indent="-457200"/>
            <a:r>
              <a:rPr lang="de-DE" dirty="0" smtClean="0"/>
              <a:t>wenn jemand „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Harvesting</a:t>
            </a:r>
            <a:r>
              <a:rPr lang="de-DE" dirty="0" smtClean="0"/>
              <a:t>“ in die Suchmaschine eingibt, so wird die entsprechende Seite in der Trefferliste höher gelistet. Denn die </a:t>
            </a:r>
            <a:r>
              <a:rPr lang="de-DE" dirty="0" err="1" smtClean="0"/>
              <a:t>Verschlagwortung</a:t>
            </a:r>
            <a:r>
              <a:rPr lang="de-DE" dirty="0" smtClean="0"/>
              <a:t> in der URL wird höher bewertet als die  </a:t>
            </a:r>
            <a:r>
              <a:rPr lang="de-DE" dirty="0" err="1" smtClean="0"/>
              <a:t>Verschlagwortung</a:t>
            </a:r>
            <a:r>
              <a:rPr lang="de-DE" dirty="0" smtClean="0"/>
              <a:t> im Text einer Seite. </a:t>
            </a:r>
          </a:p>
          <a:p>
            <a:pPr marL="808038" lvl="1" indent="-457200"/>
            <a:r>
              <a:rPr lang="de-DE" dirty="0" smtClean="0"/>
              <a:t>Mehr zu SEO gibt‘s </a:t>
            </a:r>
            <a:r>
              <a:rPr lang="de-DE" dirty="0" smtClean="0">
                <a:hlinkClick r:id="rId2"/>
              </a:rPr>
              <a:t>hier</a:t>
            </a:r>
            <a:r>
              <a:rPr lang="de-DE" dirty="0" smtClean="0"/>
              <a:t> [externer Link]</a:t>
            </a:r>
          </a:p>
          <a:p>
            <a:pPr marL="350838" lvl="1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32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7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5078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de-DE" dirty="0" smtClean="0"/>
              <a:t>anlegen –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Seite „Kontakt“ – Bestandteile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Lehrstuhlleiter/in &amp; Sekretariat</a:t>
            </a:r>
            <a:endParaRPr lang="de-DE" dirty="0"/>
          </a:p>
          <a:p>
            <a:pPr lvl="1"/>
            <a:r>
              <a:rPr lang="de-DE" dirty="0" smtClean="0"/>
              <a:t>Kurzname der Seite: kontakt</a:t>
            </a:r>
          </a:p>
          <a:p>
            <a:pPr lvl="1"/>
            <a:r>
              <a:rPr lang="de-DE" dirty="0" smtClean="0"/>
              <a:t>Titel der Seite: Kontakt – Lehrstuhl für </a:t>
            </a:r>
            <a:r>
              <a:rPr lang="de-DE" dirty="0" err="1" smtClean="0"/>
              <a:t>xy</a:t>
            </a:r>
            <a:r>
              <a:rPr lang="de-DE" dirty="0" smtClean="0"/>
              <a:t> (damit klar ist, dass damit nicht der allgemeine Institutskontakt gemeint ist)</a:t>
            </a:r>
          </a:p>
          <a:p>
            <a:pPr lvl="1"/>
            <a:r>
              <a:rPr lang="de-DE" dirty="0" smtClean="0"/>
              <a:t>Bestandteile: </a:t>
            </a:r>
          </a:p>
          <a:p>
            <a:pPr lvl="2"/>
            <a:r>
              <a:rPr lang="de-DE" dirty="0" smtClean="0"/>
              <a:t>Lehrstuhlleiter </a:t>
            </a:r>
          </a:p>
          <a:p>
            <a:pPr lvl="2"/>
            <a:r>
              <a:rPr lang="de-DE" dirty="0" smtClean="0"/>
              <a:t>Sekretariat</a:t>
            </a:r>
          </a:p>
          <a:p>
            <a:pPr lvl="2"/>
            <a:r>
              <a:rPr lang="de-DE" dirty="0" smtClean="0"/>
              <a:t>Anschrift &amp; Besuchsadresse: </a:t>
            </a:r>
          </a:p>
          <a:p>
            <a:pPr lvl="3">
              <a:buNone/>
            </a:pPr>
            <a:r>
              <a:rPr lang="de-DE" dirty="0"/>
              <a:t>Universität Freiburg</a:t>
            </a:r>
            <a:br>
              <a:rPr lang="de-DE" dirty="0"/>
            </a:br>
            <a:r>
              <a:rPr lang="de-DE" dirty="0"/>
              <a:t>Institut für Mikrosystemtechnik – IMTEK</a:t>
            </a:r>
            <a:br>
              <a:rPr lang="de-DE" dirty="0"/>
            </a:br>
            <a:r>
              <a:rPr lang="de-DE" dirty="0"/>
              <a:t>Lehrstuhl für </a:t>
            </a:r>
            <a:r>
              <a:rPr lang="de-DE" dirty="0" err="1" smtClean="0"/>
              <a:t>xy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Georges-Köhler-Allee </a:t>
            </a:r>
            <a:r>
              <a:rPr lang="de-DE" dirty="0" smtClean="0"/>
              <a:t>xxx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79110 Freiburg</a:t>
            </a:r>
            <a:endParaRPr lang="de-DE" dirty="0" smtClean="0"/>
          </a:p>
          <a:p>
            <a:pPr marL="185738" lvl="1" indent="0">
              <a:buNone/>
            </a:pPr>
            <a:r>
              <a:rPr lang="de-DE" dirty="0" smtClean="0"/>
              <a:t>		</a:t>
            </a:r>
            <a:r>
              <a:rPr lang="de-DE" i="1" dirty="0" smtClean="0"/>
              <a:t>&gt;&gt; Bsp. Siehe nächste Folie</a:t>
            </a:r>
            <a:endParaRPr lang="de-DE" i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33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7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2101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de-DE" dirty="0"/>
              <a:t>anlegen – </a:t>
            </a:r>
            <a:br>
              <a:rPr lang="de-DE" dirty="0"/>
            </a:br>
            <a:r>
              <a:rPr lang="de-DE" dirty="0"/>
              <a:t>Seite „</a:t>
            </a:r>
            <a:r>
              <a:rPr lang="de-DE" dirty="0" smtClean="0"/>
              <a:t>Kontakt“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Kontakt: Lehrstuhlleiter/in &amp; Sekretariat</a:t>
            </a:r>
          </a:p>
          <a:p>
            <a:pPr lvl="1"/>
            <a:r>
              <a:rPr lang="de-DE" dirty="0" smtClean="0"/>
              <a:t>Layout über Tabellen gestalten wegen einheitlicher Formatierung</a:t>
            </a:r>
          </a:p>
          <a:p>
            <a:pPr marL="350838" lvl="1" indent="0">
              <a:buNone/>
            </a:pPr>
            <a:endParaRPr lang="de-DE" dirty="0" smtClean="0"/>
          </a:p>
          <a:p>
            <a:pPr marL="350838" lvl="1" indent="0">
              <a:buNone/>
            </a:pPr>
            <a:endParaRPr lang="de-DE" dirty="0"/>
          </a:p>
          <a:p>
            <a:pPr marL="350838" lvl="1" indent="0">
              <a:buNone/>
            </a:pPr>
            <a:endParaRPr lang="de-DE" dirty="0" smtClean="0"/>
          </a:p>
          <a:p>
            <a:pPr marL="350838" lvl="1" indent="0">
              <a:buNone/>
            </a:pPr>
            <a:endParaRPr lang="de-DE" dirty="0"/>
          </a:p>
          <a:p>
            <a:pPr marL="350838" lvl="1" indent="0">
              <a:buNone/>
            </a:pPr>
            <a:endParaRPr lang="de-DE" dirty="0" smtClean="0"/>
          </a:p>
          <a:p>
            <a:pPr marL="350838" lvl="1" indent="0">
              <a:buNone/>
            </a:pPr>
            <a:endParaRPr lang="de-DE" dirty="0"/>
          </a:p>
          <a:p>
            <a:pPr marL="350838" lvl="1" indent="0">
              <a:buNone/>
            </a:pPr>
            <a:r>
              <a:rPr lang="de-DE" dirty="0" smtClean="0"/>
              <a:t>					</a:t>
            </a:r>
          </a:p>
          <a:p>
            <a:pPr marL="350838" lvl="1" indent="0">
              <a:buNone/>
            </a:pPr>
            <a:r>
              <a:rPr lang="de-DE" dirty="0"/>
              <a:t>	</a:t>
            </a:r>
            <a:r>
              <a:rPr lang="de-DE" dirty="0" smtClean="0"/>
              <a:t>				</a:t>
            </a:r>
            <a:r>
              <a:rPr lang="de-DE" sz="1600" dirty="0" smtClean="0">
                <a:hlinkClick r:id="rId2" action="ppaction://hlinksldjump"/>
              </a:rPr>
              <a:t>&gt;&gt; weitere Infos zur Tabellengestaltung</a:t>
            </a:r>
            <a:endParaRPr lang="de-DE" sz="16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34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24207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8952" r="48958" b="4387"/>
          <a:stretch/>
        </p:blipFill>
        <p:spPr bwMode="auto">
          <a:xfrm>
            <a:off x="539552" y="2317741"/>
            <a:ext cx="3384376" cy="411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 bwMode="auto">
          <a:xfrm>
            <a:off x="2915816" y="4005064"/>
            <a:ext cx="216024" cy="21602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67944" y="4069521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/>
              <a:t>Symbol zur Bearbeitung von Tabellen</a:t>
            </a:r>
          </a:p>
          <a:p>
            <a:pPr algn="l"/>
            <a:endParaRPr lang="de-DE" sz="1200" dirty="0"/>
          </a:p>
          <a:p>
            <a:pPr algn="l"/>
            <a:r>
              <a:rPr lang="de-DE" sz="1200" dirty="0" smtClean="0"/>
              <a:t>Graue Ränder werden nicht dargestellt (Einstellung: „invisible </a:t>
            </a:r>
            <a:r>
              <a:rPr lang="de-DE" sz="1200" dirty="0" err="1" smtClean="0"/>
              <a:t>grid</a:t>
            </a:r>
            <a:r>
              <a:rPr lang="de-DE" sz="1200" dirty="0" smtClean="0"/>
              <a:t>“)</a:t>
            </a:r>
            <a:endParaRPr lang="de-DE" sz="1200" dirty="0"/>
          </a:p>
        </p:txBody>
      </p:sp>
      <p:cxnSp>
        <p:nvCxnSpPr>
          <p:cNvPr id="10" name="Gerade Verbindung mit Pfeil 9"/>
          <p:cNvCxnSpPr/>
          <p:nvPr/>
        </p:nvCxnSpPr>
        <p:spPr bwMode="auto">
          <a:xfrm flipH="1">
            <a:off x="2267744" y="4869160"/>
            <a:ext cx="1872208" cy="9090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2" descr="C:\Dokumente und Einstellungen\kg300\Lokale Einstellungen\Temporary Internet Files\Content.IE5\506ETF56\MC900432671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63931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de-DE" dirty="0"/>
              <a:t>anlegen </a:t>
            </a:r>
            <a:r>
              <a:rPr lang="de-DE" dirty="0" smtClean="0"/>
              <a:t>–</a:t>
            </a:r>
            <a:br>
              <a:rPr lang="de-DE" dirty="0" smtClean="0"/>
            </a:br>
            <a:r>
              <a:rPr lang="de-DE" dirty="0" smtClean="0"/>
              <a:t>Persönliche Mitarbeiterseiten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Inhalt einer Mitarbeiterseite:</a:t>
            </a:r>
          </a:p>
          <a:p>
            <a:pPr lvl="1"/>
            <a:r>
              <a:rPr lang="de-DE" dirty="0" smtClean="0"/>
              <a:t>Lebenslauf</a:t>
            </a:r>
          </a:p>
          <a:p>
            <a:pPr lvl="1"/>
            <a:r>
              <a:rPr lang="de-DE" dirty="0" smtClean="0"/>
              <a:t>Foto, falls gewünscht</a:t>
            </a:r>
          </a:p>
          <a:p>
            <a:pPr lvl="1"/>
            <a:r>
              <a:rPr lang="de-DE" dirty="0" smtClean="0"/>
              <a:t>Persönliche Publikationsliste (= Export aus Forschungsdatenbank)</a:t>
            </a:r>
          </a:p>
          <a:p>
            <a:pPr lvl="1"/>
            <a:r>
              <a:rPr lang="de-DE" dirty="0" smtClean="0"/>
              <a:t>Preise (optional)</a:t>
            </a:r>
          </a:p>
          <a:p>
            <a:pPr lvl="1"/>
            <a:r>
              <a:rPr lang="de-DE" dirty="0" smtClean="0"/>
              <a:t>Kontakt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35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7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46467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de-DE" dirty="0"/>
              <a:t>anlegen </a:t>
            </a:r>
            <a:r>
              <a:rPr lang="de-DE" dirty="0" smtClean="0"/>
              <a:t>–</a:t>
            </a:r>
            <a:br>
              <a:rPr lang="de-DE" dirty="0" smtClean="0"/>
            </a:br>
            <a:r>
              <a:rPr lang="de-DE" dirty="0" smtClean="0"/>
              <a:t>Persönliche Mitarbeiterseiten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Mitarbeiterseite mit Mitarbeiterliste verknüpfen</a:t>
            </a:r>
          </a:p>
          <a:p>
            <a:pPr lvl="1"/>
            <a:r>
              <a:rPr lang="de-DE" dirty="0" smtClean="0"/>
              <a:t>Das heißt, die URL der Mitarbeiterseite in der Forschungsdatenbank an entsprechender Stelle zu hinterlegen</a:t>
            </a:r>
          </a:p>
          <a:p>
            <a:pPr lvl="1"/>
            <a:r>
              <a:rPr lang="de-DE" dirty="0" smtClean="0"/>
              <a:t>Achtung: Bei der URL wie folgt vorgehen:</a:t>
            </a:r>
          </a:p>
          <a:p>
            <a:pPr lvl="2"/>
            <a:r>
              <a:rPr lang="de-DE" dirty="0"/>
              <a:t>Statt </a:t>
            </a: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p3test3.uni-freiburg.de</a:t>
            </a:r>
            <a:r>
              <a:rPr lang="de-DE" dirty="0" smtClean="0"/>
              <a:t> gleich </a:t>
            </a:r>
            <a:r>
              <a:rPr lang="de-DE" dirty="0" smtClean="0">
                <a:hlinkClick r:id="rId3"/>
              </a:rPr>
              <a:t>www.imtek.uni-freiburg.de/</a:t>
            </a:r>
            <a:r>
              <a:rPr lang="de-DE" dirty="0" smtClean="0"/>
              <a:t> verwenden und danach dann den Rest der Adresse anfügen, also z.B.</a:t>
            </a:r>
          </a:p>
          <a:p>
            <a:pPr lvl="2"/>
            <a:r>
              <a:rPr lang="de-DE" u="sng" dirty="0" smtClean="0">
                <a:solidFill>
                  <a:srgbClr val="FF0000"/>
                </a:solidFill>
              </a:rPr>
              <a:t>www.imtek.uni-freiburg.de/</a:t>
            </a:r>
            <a:r>
              <a:rPr lang="de-DE" u="sng" dirty="0" smtClean="0"/>
              <a:t>professuren/anwendungen/forschung/poroese-medien/team/thiele </a:t>
            </a:r>
          </a:p>
          <a:p>
            <a:pPr lvl="2"/>
            <a:r>
              <a:rPr lang="de-DE" dirty="0" smtClean="0"/>
              <a:t>Die Seite wird dann erst funktionieren, wenn die neue Webpräsenz online ist. Würden Sie die Adresse </a:t>
            </a:r>
            <a:r>
              <a:rPr lang="de-DE" u="sng" dirty="0">
                <a:solidFill>
                  <a:srgbClr val="FF0000"/>
                </a:solidFill>
              </a:rPr>
              <a:t>https://</a:t>
            </a:r>
            <a:r>
              <a:rPr lang="de-DE" u="sng" dirty="0" smtClean="0">
                <a:solidFill>
                  <a:srgbClr val="FF0000"/>
                </a:solidFill>
              </a:rPr>
              <a:t>p3test3.uni-freiburg.de/</a:t>
            </a:r>
            <a:r>
              <a:rPr lang="de-DE" u="sng" dirty="0" smtClean="0"/>
              <a:t>professuren/anwendungen/forschung/poroese-medien/team/thiele</a:t>
            </a:r>
            <a:r>
              <a:rPr lang="de-DE" dirty="0" smtClean="0"/>
              <a:t> verwenden, so würde die Verknüpfung nur im Testportal funktionieren, später nach Online-Gang der Seiten aber nicht</a:t>
            </a:r>
          </a:p>
          <a:p>
            <a:pPr lvl="6"/>
            <a:r>
              <a:rPr lang="de-DE" i="1" dirty="0" smtClean="0"/>
              <a:t>&gt;&gt;  Screenshot siehe nächste Seite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36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9" name="Picture 2" descr="C:\Dokumente und Einstellungen\kg300\Lokale Einstellungen\Temporary Internet Files\Content.IE5\506ETF56\MC900432671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80957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de-DE" dirty="0"/>
              <a:t>anlegen </a:t>
            </a:r>
            <a:r>
              <a:rPr lang="de-DE" dirty="0" smtClean="0"/>
              <a:t>–</a:t>
            </a:r>
            <a:br>
              <a:rPr lang="de-DE" dirty="0" smtClean="0"/>
            </a:br>
            <a:r>
              <a:rPr lang="de-DE" dirty="0" smtClean="0"/>
              <a:t>Persönliche Mitarbeiterseiten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Mitarbeiterseite mit Mitarbeiterliste verknüpfen</a:t>
            </a:r>
          </a:p>
          <a:p>
            <a:pPr lvl="1"/>
            <a:r>
              <a:rPr lang="de-DE" dirty="0" smtClean="0"/>
              <a:t>Forschungsdatenbank, Eingabemaske „Neuer Mitar“: URL hier hineinkopieren oder eintragen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37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24217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7" r="59217" b="23056"/>
          <a:stretch/>
        </p:blipFill>
        <p:spPr bwMode="auto">
          <a:xfrm>
            <a:off x="362805" y="2780928"/>
            <a:ext cx="6153411" cy="347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 bwMode="auto">
          <a:xfrm>
            <a:off x="919230" y="3335565"/>
            <a:ext cx="5328592" cy="32730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0086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76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3" r="57709" b="22839"/>
          <a:stretch/>
        </p:blipFill>
        <p:spPr bwMode="auto">
          <a:xfrm>
            <a:off x="1769578" y="1700808"/>
            <a:ext cx="57781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Lehrstuhlseiten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de-DE" dirty="0"/>
              <a:t>anlegen – </a:t>
            </a:r>
            <a:br>
              <a:rPr lang="de-DE" dirty="0"/>
            </a:br>
            <a:r>
              <a:rPr lang="de-DE" dirty="0"/>
              <a:t>Persönlichen </a:t>
            </a:r>
            <a:r>
              <a:rPr lang="de-DE" dirty="0" smtClean="0"/>
              <a:t>Publikationslisten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dirty="0" err="1" smtClean="0"/>
              <a:t>XSLTrans</a:t>
            </a:r>
            <a:r>
              <a:rPr lang="de-DE" dirty="0" smtClean="0"/>
              <a:t> </a:t>
            </a:r>
            <a:r>
              <a:rPr lang="de-DE" dirty="0"/>
              <a:t>h</a:t>
            </a:r>
            <a:r>
              <a:rPr lang="de-DE" dirty="0" smtClean="0"/>
              <a:t>inzufügen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38</a:t>
            </a:fld>
            <a:r>
              <a:rPr lang="de-DE" smtClean="0"/>
              <a:t> -</a:t>
            </a:r>
            <a:endParaRPr lang="de-DE"/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2987824" y="6021288"/>
            <a:ext cx="57606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9696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Lehrstuhlseiten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de-DE" dirty="0"/>
              <a:t>anlegen </a:t>
            </a:r>
            <a:r>
              <a:rPr lang="de-DE" dirty="0" smtClean="0"/>
              <a:t>– </a:t>
            </a:r>
            <a:br>
              <a:rPr lang="de-DE" dirty="0" smtClean="0"/>
            </a:br>
            <a:r>
              <a:rPr lang="de-DE" dirty="0" smtClean="0"/>
              <a:t>Persönlichen Publikationslisten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	Einstellungen am </a:t>
            </a:r>
            <a:r>
              <a:rPr lang="de-DE" dirty="0" err="1" smtClean="0"/>
              <a:t>XSLTrans</a:t>
            </a:r>
            <a:r>
              <a:rPr lang="de-DE" dirty="0" smtClean="0"/>
              <a:t>-Dokument vornehmen:</a:t>
            </a:r>
          </a:p>
          <a:p>
            <a:pPr marL="808038" lvl="1" indent="-457200"/>
            <a:r>
              <a:rPr lang="de-DE" dirty="0" smtClean="0"/>
              <a:t>URL vergeben z.B. Vor- und Nachname des Autors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z.B. „</a:t>
            </a:r>
            <a:r>
              <a:rPr lang="de-DE" dirty="0" err="1" smtClean="0"/>
              <a:t>michael-may</a:t>
            </a:r>
            <a:r>
              <a:rPr lang="de-DE" dirty="0" smtClean="0"/>
              <a:t>“</a:t>
            </a:r>
          </a:p>
          <a:p>
            <a:pPr marL="808038" lvl="1" indent="-457200"/>
            <a:r>
              <a:rPr lang="de-DE" dirty="0" smtClean="0"/>
              <a:t>Namen für Dokument wählen</a:t>
            </a:r>
            <a:br>
              <a:rPr lang="de-DE" dirty="0" smtClean="0"/>
            </a:br>
            <a:r>
              <a:rPr lang="de-DE" dirty="0" smtClean="0"/>
              <a:t>z.B. „Publikationsliste Dr. Michael May“</a:t>
            </a:r>
          </a:p>
          <a:p>
            <a:pPr marL="808038" lvl="1" indent="-457200"/>
            <a:r>
              <a:rPr lang="de-DE" dirty="0" smtClean="0"/>
              <a:t>Sprachauswahl deutsch oder englisch wählen</a:t>
            </a:r>
          </a:p>
          <a:p>
            <a:pPr marL="808038" lvl="1" indent="-457200"/>
            <a:r>
              <a:rPr lang="de-DE" dirty="0" smtClean="0"/>
              <a:t>„von Navigation ausschließen“ wählen</a:t>
            </a:r>
          </a:p>
          <a:p>
            <a:pPr marL="350838" lvl="1" indent="0">
              <a:buNone/>
            </a:pPr>
            <a:r>
              <a:rPr lang="de-DE" dirty="0" smtClean="0"/>
              <a:t>	</a:t>
            </a:r>
          </a:p>
          <a:p>
            <a:pPr marL="350838" lvl="1" indent="0">
              <a:buNone/>
            </a:pPr>
            <a:r>
              <a:rPr lang="de-DE" dirty="0" smtClean="0"/>
              <a:t>	</a:t>
            </a:r>
            <a:r>
              <a:rPr lang="de-DE" i="1" dirty="0" smtClean="0"/>
              <a:t>&gt;&gt; Weitere Angaben siehe Screenshot auf nächster Folie</a:t>
            </a:r>
            <a:endParaRPr lang="de-DE" i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39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7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4547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DE97F5E1-3ED0-4393-A670-142C2294E54A}" type="slidenum">
              <a:rPr lang="de-DE"/>
              <a:pPr/>
              <a:t>4</a:t>
            </a:fld>
            <a:r>
              <a:rPr lang="de-DE"/>
              <a:t> -</a:t>
            </a:r>
          </a:p>
        </p:txBody>
      </p:sp>
      <p:sp>
        <p:nvSpPr>
          <p:cNvPr id="240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Schulung </a:t>
            </a:r>
            <a:r>
              <a:rPr lang="de-DE" dirty="0" smtClean="0"/>
              <a:t>vom </a:t>
            </a:r>
            <a:r>
              <a:rPr lang="de-DE" dirty="0"/>
              <a:t>18.06.2012 </a:t>
            </a:r>
            <a:br>
              <a:rPr lang="de-DE" dirty="0"/>
            </a:br>
            <a:r>
              <a:rPr lang="de-DE" dirty="0"/>
              <a:t>“CMS </a:t>
            </a:r>
            <a:r>
              <a:rPr lang="de-DE" dirty="0" err="1"/>
              <a:t>Plone</a:t>
            </a:r>
            <a:r>
              <a:rPr lang="de-DE" dirty="0"/>
              <a:t>/Lehrstuhlseiten”</a:t>
            </a:r>
            <a:endParaRPr lang="en-US" dirty="0"/>
          </a:p>
        </p:txBody>
      </p:sp>
      <p:sp>
        <p:nvSpPr>
          <p:cNvPr id="240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" y="1341438"/>
            <a:ext cx="8562975" cy="4895874"/>
          </a:xfrm>
        </p:spPr>
        <p:txBody>
          <a:bodyPr/>
          <a:lstStyle/>
          <a:p>
            <a:r>
              <a:rPr lang="en-US" dirty="0" err="1" smtClean="0"/>
              <a:t>Handwerkszeug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>
                <a:hlinkClick r:id="rId2" action="ppaction://hlinksldjump"/>
              </a:rPr>
              <a:t>Ornder</a:t>
            </a:r>
            <a:r>
              <a:rPr lang="en-US" dirty="0" smtClean="0">
                <a:hlinkClick r:id="rId2" action="ppaction://hlinksldjump"/>
              </a:rPr>
              <a:t> &amp; </a:t>
            </a:r>
            <a:r>
              <a:rPr lang="en-US" dirty="0" err="1" smtClean="0">
                <a:hlinkClick r:id="rId2" action="ppaction://hlinksldjump"/>
              </a:rPr>
              <a:t>Seiten</a:t>
            </a:r>
            <a:endParaRPr lang="en-US" dirty="0" smtClean="0"/>
          </a:p>
          <a:p>
            <a:pPr lvl="1"/>
            <a:r>
              <a:rPr lang="en-US" dirty="0" err="1" smtClean="0">
                <a:hlinkClick r:id="rId3" action="ppaction://hlinksldjump"/>
              </a:rPr>
              <a:t>Tabellen</a:t>
            </a:r>
            <a:endParaRPr lang="en-US" dirty="0" smtClean="0"/>
          </a:p>
          <a:p>
            <a:pPr lvl="1"/>
            <a:r>
              <a:rPr lang="en-US" dirty="0" err="1" smtClean="0">
                <a:hlinkClick r:id="rId4" action="ppaction://hlinksldjump"/>
              </a:rPr>
              <a:t>Bilder</a:t>
            </a:r>
            <a:r>
              <a:rPr lang="en-US" dirty="0" smtClean="0">
                <a:hlinkClick r:id="rId4" action="ppaction://hlinksldjump"/>
              </a:rPr>
              <a:t> &amp; </a:t>
            </a:r>
            <a:r>
              <a:rPr lang="en-US" dirty="0" err="1" smtClean="0">
                <a:hlinkClick r:id="rId4" action="ppaction://hlinksldjump"/>
              </a:rPr>
              <a:t>Dokumente</a:t>
            </a:r>
            <a:endParaRPr lang="en-US" dirty="0" smtClean="0"/>
          </a:p>
          <a:p>
            <a:pPr lvl="1"/>
            <a:r>
              <a:rPr lang="en-US" dirty="0" err="1" smtClean="0">
                <a:hlinkClick r:id="rId5" action="ppaction://hlinksldjump"/>
              </a:rPr>
              <a:t>Textanker</a:t>
            </a:r>
            <a:r>
              <a:rPr lang="en-US" dirty="0" smtClean="0">
                <a:hlinkClick r:id="rId5" action="ppaction://hlinksldjump"/>
              </a:rPr>
              <a:t> (</a:t>
            </a:r>
            <a:r>
              <a:rPr lang="en-US" dirty="0" err="1" smtClean="0">
                <a:hlinkClick r:id="rId5" action="ppaction://hlinksldjump"/>
              </a:rPr>
              <a:t>Quicklinks</a:t>
            </a:r>
            <a:r>
              <a:rPr lang="en-US" dirty="0" smtClean="0">
                <a:hlinkClick r:id="rId5" action="ppaction://hlinksldjump"/>
              </a:rPr>
              <a:t> …) </a:t>
            </a:r>
            <a:endParaRPr lang="en-US" dirty="0" smtClean="0"/>
          </a:p>
          <a:p>
            <a:r>
              <a:rPr lang="en-US" dirty="0" err="1" smtClean="0"/>
              <a:t>Hilfe</a:t>
            </a:r>
            <a:endParaRPr lang="en-US" dirty="0" smtClean="0"/>
          </a:p>
          <a:p>
            <a:pPr lvl="1"/>
            <a:r>
              <a:rPr lang="en-US" dirty="0" smtClean="0">
                <a:hlinkClick r:id="rId6" action="ppaction://hlinksldjump"/>
              </a:rPr>
              <a:t>Online</a:t>
            </a:r>
            <a:endParaRPr lang="en-US" dirty="0" smtClean="0"/>
          </a:p>
          <a:p>
            <a:pPr lvl="1"/>
            <a:r>
              <a:rPr lang="en-US" dirty="0" smtClean="0">
                <a:hlinkClick r:id="rId7" action="ppaction://hlinksldjump"/>
              </a:rPr>
              <a:t>Offline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919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86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10732" r="48125" b="4126"/>
          <a:stretch/>
        </p:blipFill>
        <p:spPr bwMode="auto">
          <a:xfrm>
            <a:off x="219546" y="1288392"/>
            <a:ext cx="3920405" cy="522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Lehrstuhlseiten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de-DE" dirty="0"/>
              <a:t>anlegen – </a:t>
            </a:r>
            <a:br>
              <a:rPr lang="de-DE" dirty="0"/>
            </a:br>
            <a:r>
              <a:rPr lang="de-DE" dirty="0"/>
              <a:t>Persönlichen </a:t>
            </a:r>
            <a:r>
              <a:rPr lang="de-DE" dirty="0" smtClean="0"/>
              <a:t>Publikationslisten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40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067944" y="22768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/>
              <a:t>Hier folgende </a:t>
            </a:r>
            <a:r>
              <a:rPr lang="de-DE" sz="1200" dirty="0"/>
              <a:t>URL eingeben: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http</a:t>
            </a:r>
            <a:r>
              <a:rPr lang="de-DE" sz="1200" dirty="0"/>
              <a:t>://forschdb.verwaltung.uni-freiburg.de/servuni/forschdbuni.fdbfbr1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95936" y="4005064"/>
            <a:ext cx="518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/>
              <a:t>Hier folgende </a:t>
            </a:r>
            <a:r>
              <a:rPr lang="de-DE" sz="1200" dirty="0"/>
              <a:t>URL eingeben: </a:t>
            </a:r>
            <a:br>
              <a:rPr lang="de-DE" sz="1200" dirty="0"/>
            </a:br>
            <a:r>
              <a:rPr lang="de-DE" sz="1200" dirty="0"/>
              <a:t>http://news.tf.uni-freiburg.de/tf-xsl/current/xsl/forschdb_utf8_chermann.xsl</a:t>
            </a: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>
            <a:off x="2339752" y="5661248"/>
            <a:ext cx="194421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Geschweifte Klammer rechts 13"/>
          <p:cNvSpPr/>
          <p:nvPr/>
        </p:nvSpPr>
        <p:spPr bwMode="auto">
          <a:xfrm>
            <a:off x="1498365" y="5445224"/>
            <a:ext cx="216024" cy="504056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348335" y="4678685"/>
            <a:ext cx="23839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/>
              <a:t>Parameter eintragen:</a:t>
            </a:r>
          </a:p>
          <a:p>
            <a:pPr algn="l"/>
            <a:r>
              <a:rPr lang="de-DE" sz="1200" dirty="0"/>
              <a:t>Ausgabeart=</a:t>
            </a:r>
            <a:r>
              <a:rPr lang="de-DE" sz="1200" dirty="0" err="1"/>
              <a:t>xml</a:t>
            </a:r>
            <a:endParaRPr lang="de-DE" sz="1200" dirty="0"/>
          </a:p>
          <a:p>
            <a:pPr algn="l"/>
            <a:r>
              <a:rPr lang="de-DE" sz="1200" dirty="0" err="1"/>
              <a:t>dokumentart</a:t>
            </a:r>
            <a:r>
              <a:rPr lang="de-DE" sz="1200" dirty="0"/>
              <a:t>=Publikation</a:t>
            </a:r>
          </a:p>
          <a:p>
            <a:pPr algn="l"/>
            <a:r>
              <a:rPr lang="de-DE" sz="1200" dirty="0"/>
              <a:t>Kostenstelle=110214</a:t>
            </a:r>
          </a:p>
          <a:p>
            <a:pPr algn="l"/>
            <a:r>
              <a:rPr lang="de-DE" sz="1200" dirty="0" err="1"/>
              <a:t>xql</a:t>
            </a:r>
            <a:r>
              <a:rPr lang="de-DE" sz="1200" dirty="0"/>
              <a:t>=Autor~~"von </a:t>
            </a:r>
            <a:r>
              <a:rPr lang="de-DE" sz="1200" dirty="0" err="1"/>
              <a:t>stetten</a:t>
            </a:r>
            <a:r>
              <a:rPr lang="de-DE" sz="1200" dirty="0"/>
              <a:t>"</a:t>
            </a:r>
          </a:p>
          <a:p>
            <a:pPr algn="l"/>
            <a:r>
              <a:rPr lang="de-DE" sz="1200" dirty="0" err="1"/>
              <a:t>language</a:t>
            </a:r>
            <a:r>
              <a:rPr lang="de-DE" sz="1200" dirty="0"/>
              <a:t>=D</a:t>
            </a:r>
            <a:r>
              <a:rPr lang="de-DE" sz="1200" dirty="0" smtClean="0"/>
              <a:t/>
            </a:r>
            <a:br>
              <a:rPr lang="de-DE" sz="1200" dirty="0" smtClean="0"/>
            </a:br>
            <a:endParaRPr lang="de-DE" sz="1200" dirty="0"/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H="1">
            <a:off x="2752378" y="4365104"/>
            <a:ext cx="1243558" cy="482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/>
          <p:nvPr/>
        </p:nvCxnSpPr>
        <p:spPr bwMode="auto">
          <a:xfrm flipH="1" flipV="1">
            <a:off x="2752378" y="2572308"/>
            <a:ext cx="1385093" cy="646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516216" y="5464828"/>
            <a:ext cx="204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>
                <a:solidFill>
                  <a:srgbClr val="FF0000"/>
                </a:solidFill>
              </a:rPr>
              <a:t>Kostenstelle des Lehrstuhls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516216" y="5816297"/>
            <a:ext cx="204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>
                <a:solidFill>
                  <a:srgbClr val="FF0000"/>
                </a:solidFill>
              </a:rPr>
              <a:t>Nachnamen eintragen</a:t>
            </a:r>
            <a:endParaRPr lang="de-D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8190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Lehrstuhlseiten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de-DE" dirty="0"/>
              <a:t>anlegen – </a:t>
            </a:r>
            <a:br>
              <a:rPr lang="de-DE" dirty="0"/>
            </a:br>
            <a:r>
              <a:rPr lang="de-DE" dirty="0"/>
              <a:t>Persönlichen </a:t>
            </a:r>
            <a:r>
              <a:rPr lang="de-DE" dirty="0" smtClean="0"/>
              <a:t>Publikationslisten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Was tun, wenn es am Lehrstuhl zwei oder mehr Personen mit dem selben Nachnamen gibt? Beispiel: Jürgen Burger und Robert Burger</a:t>
            </a:r>
          </a:p>
          <a:p>
            <a:pPr lvl="1"/>
            <a:r>
              <a:rPr lang="de-DE" dirty="0" smtClean="0"/>
              <a:t>Beim Parameter </a:t>
            </a:r>
            <a:r>
              <a:rPr lang="de-DE" i="1" dirty="0" smtClean="0"/>
              <a:t>Autor </a:t>
            </a:r>
            <a:r>
              <a:rPr lang="de-DE" dirty="0" smtClean="0"/>
              <a:t>wie folgt alle Kürzel, die sich auf die eine Person beziehen, so eintragen:</a:t>
            </a:r>
          </a:p>
          <a:p>
            <a:pPr lvl="2"/>
            <a:r>
              <a:rPr lang="de-DE" dirty="0" err="1"/>
              <a:t>xql</a:t>
            </a:r>
            <a:r>
              <a:rPr lang="de-DE" dirty="0"/>
              <a:t>=Autor~~"</a:t>
            </a:r>
            <a:r>
              <a:rPr lang="de-DE" dirty="0" err="1"/>
              <a:t>jürgen</a:t>
            </a:r>
            <a:r>
              <a:rPr lang="de-DE" dirty="0"/>
              <a:t> </a:t>
            </a:r>
            <a:r>
              <a:rPr lang="de-DE" dirty="0" err="1"/>
              <a:t>burger</a:t>
            </a:r>
            <a:r>
              <a:rPr lang="de-DE" dirty="0"/>
              <a:t>" </a:t>
            </a:r>
            <a:r>
              <a:rPr lang="de-DE" dirty="0" err="1"/>
              <a:t>or</a:t>
            </a:r>
            <a:r>
              <a:rPr lang="de-DE" dirty="0"/>
              <a:t> Autor~~"j. </a:t>
            </a:r>
            <a:r>
              <a:rPr lang="de-DE" dirty="0" err="1"/>
              <a:t>burger</a:t>
            </a:r>
            <a:r>
              <a:rPr lang="de-DE" dirty="0"/>
              <a:t>" </a:t>
            </a:r>
            <a:r>
              <a:rPr lang="de-DE" dirty="0" err="1"/>
              <a:t>or</a:t>
            </a:r>
            <a:r>
              <a:rPr lang="de-DE" dirty="0"/>
              <a:t> Autor~~"</a:t>
            </a:r>
            <a:r>
              <a:rPr lang="de-DE" dirty="0" err="1"/>
              <a:t>burger</a:t>
            </a:r>
            <a:r>
              <a:rPr lang="de-DE" dirty="0"/>
              <a:t> j"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523875" lvl="2" indent="0">
              <a:buNone/>
            </a:pPr>
            <a:r>
              <a:rPr lang="de-DE" dirty="0" smtClean="0"/>
              <a:t>Damit werden Publikationen von Burger, R. nicht angezeigt. Das wäre passiert, wenn man nur  </a:t>
            </a:r>
            <a:r>
              <a:rPr lang="de-DE" dirty="0" err="1" smtClean="0"/>
              <a:t>xql</a:t>
            </a:r>
            <a:r>
              <a:rPr lang="de-DE" dirty="0" smtClean="0"/>
              <a:t>=Autor~~"</a:t>
            </a:r>
            <a:r>
              <a:rPr lang="de-DE" dirty="0" err="1" smtClean="0"/>
              <a:t>burger</a:t>
            </a:r>
            <a:r>
              <a:rPr lang="de-DE" dirty="0" smtClean="0"/>
              <a:t>„ </a:t>
            </a:r>
            <a:r>
              <a:rPr lang="de-DE" smtClean="0"/>
              <a:t>eingegeben hätte.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41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16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10004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de-DE" dirty="0" smtClean="0"/>
              <a:t>anlegen </a:t>
            </a:r>
            <a:r>
              <a:rPr lang="de-DE" dirty="0"/>
              <a:t>–</a:t>
            </a:r>
            <a:br>
              <a:rPr lang="de-DE" dirty="0"/>
            </a:br>
            <a:r>
              <a:rPr lang="de-DE" dirty="0" smtClean="0"/>
              <a:t>Stellenangebote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Inhalt dieser Seiten wird aus einer externen Datenbank (</a:t>
            </a:r>
            <a:r>
              <a:rPr lang="de-DE" dirty="0" smtClean="0"/>
              <a:t>Typo3</a:t>
            </a:r>
            <a:r>
              <a:rPr lang="de-DE" dirty="0"/>
              <a:t>) </a:t>
            </a:r>
            <a:r>
              <a:rPr lang="de-DE" dirty="0" smtClean="0"/>
              <a:t>generiert, muss aber noch realisiert werden</a:t>
            </a:r>
          </a:p>
          <a:p>
            <a:pPr lvl="1"/>
            <a:r>
              <a:rPr lang="de-DE" dirty="0" smtClean="0"/>
              <a:t>Dort müssen alle Stellenangebote eingegeben und so deklariert werden, dass sie sowohl auf der entsprechenden Lehrstuhlseite als auch im zentralen IMTEK-Stellenportal auftauchen.</a:t>
            </a:r>
          </a:p>
          <a:p>
            <a:pPr lvl="1"/>
            <a:r>
              <a:rPr lang="de-DE" dirty="0" smtClean="0"/>
              <a:t>Die </a:t>
            </a:r>
            <a:r>
              <a:rPr lang="de-DE" dirty="0"/>
              <a:t>Sortierung wird nach den Kategorien Bachelor-, Masterarbeit,  </a:t>
            </a:r>
            <a:r>
              <a:rPr lang="de-DE" dirty="0" err="1"/>
              <a:t>HiWi</a:t>
            </a:r>
            <a:r>
              <a:rPr lang="de-DE" dirty="0"/>
              <a:t>, </a:t>
            </a:r>
            <a:r>
              <a:rPr lang="de-DE" dirty="0" err="1"/>
              <a:t>PostDoc</a:t>
            </a:r>
            <a:r>
              <a:rPr lang="de-DE" dirty="0"/>
              <a:t> etc. chronologisch absteigend vorgenommen</a:t>
            </a:r>
            <a:r>
              <a:rPr lang="de-DE" dirty="0" smtClean="0"/>
              <a:t>.</a:t>
            </a:r>
            <a:endParaRPr lang="de-DE" dirty="0"/>
          </a:p>
          <a:p>
            <a:pPr lvl="1"/>
            <a:r>
              <a:rPr lang="de-DE" dirty="0" smtClean="0"/>
              <a:t>Weitere Infos gibt es dann, wenn dieses Tool eingerichtet ist.</a:t>
            </a:r>
          </a:p>
          <a:p>
            <a:pPr lvl="1"/>
            <a:r>
              <a:rPr lang="de-DE" dirty="0" smtClean="0"/>
              <a:t>Solange dies noch nicht existiert, muss eine Zwischenlösung genutzt werden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42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7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17740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de-DE" dirty="0" smtClean="0"/>
              <a:t>anlegen </a:t>
            </a:r>
            <a:r>
              <a:rPr lang="de-DE" dirty="0"/>
              <a:t>–</a:t>
            </a:r>
            <a:br>
              <a:rPr lang="de-DE" dirty="0"/>
            </a:br>
            <a:r>
              <a:rPr lang="de-DE" dirty="0" smtClean="0"/>
              <a:t>Stellenangebote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Stellenangebote im Lehrstuhlbereich</a:t>
            </a:r>
          </a:p>
          <a:p>
            <a:pPr lvl="1"/>
            <a:r>
              <a:rPr lang="de-DE" dirty="0" smtClean="0"/>
              <a:t>Vorlage ist bereits angelegt und kann überschrieben werden</a:t>
            </a:r>
          </a:p>
          <a:p>
            <a:pPr lvl="1"/>
            <a:r>
              <a:rPr lang="de-DE" dirty="0"/>
              <a:t>Für jede </a:t>
            </a:r>
            <a:r>
              <a:rPr lang="de-DE" dirty="0" err="1" smtClean="0"/>
              <a:t>Jobart</a:t>
            </a:r>
            <a:r>
              <a:rPr lang="de-DE" dirty="0" smtClean="0"/>
              <a:t> </a:t>
            </a:r>
            <a:r>
              <a:rPr lang="de-DE" dirty="0"/>
              <a:t>eigene Tabelle anlegen</a:t>
            </a:r>
          </a:p>
          <a:p>
            <a:pPr lvl="1"/>
            <a:r>
              <a:rPr lang="de-DE" dirty="0" smtClean="0"/>
              <a:t>Einfache Tabelle, in die man diese Angaben einträgt:</a:t>
            </a:r>
          </a:p>
          <a:p>
            <a:pPr lvl="2"/>
            <a:r>
              <a:rPr lang="de-DE" dirty="0" smtClean="0"/>
              <a:t>Thema (=Titel)</a:t>
            </a:r>
          </a:p>
          <a:p>
            <a:pPr lvl="2"/>
            <a:r>
              <a:rPr lang="de-DE" dirty="0" smtClean="0"/>
              <a:t>Datum (ab wann?)</a:t>
            </a:r>
          </a:p>
          <a:p>
            <a:pPr lvl="2"/>
            <a:r>
              <a:rPr lang="de-DE" dirty="0" smtClean="0"/>
              <a:t>Ansprechpartner (Name, Tel, E-Mail)</a:t>
            </a:r>
          </a:p>
          <a:p>
            <a:pPr lvl="2"/>
            <a:r>
              <a:rPr lang="de-DE" dirty="0" smtClean="0"/>
              <a:t>Weitere Infos, z.B. ein PDF mit der Aufgabenbeschreibung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43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7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3700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de-DE" dirty="0"/>
              <a:t>anlegen – „</a:t>
            </a:r>
            <a:r>
              <a:rPr lang="de-DE" dirty="0" smtClean="0"/>
              <a:t>Handwerkszeug“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Ordner, Seiten etc. ausschneiden, kopieren etc.</a:t>
            </a:r>
          </a:p>
          <a:p>
            <a:pPr lvl="1"/>
            <a:r>
              <a:rPr lang="de-DE" dirty="0" err="1" smtClean="0"/>
              <a:t>Ornder</a:t>
            </a:r>
            <a:r>
              <a:rPr lang="de-DE" dirty="0" smtClean="0"/>
              <a:t> auswählen und Ansicht „Inhalte“ wählen</a:t>
            </a:r>
          </a:p>
          <a:p>
            <a:pPr lvl="1"/>
            <a:r>
              <a:rPr lang="de-DE" dirty="0" smtClean="0"/>
              <a:t>Gewünschten Unter-Ordner, Seite, Bild etc. mit Häkchen auswählen</a:t>
            </a:r>
          </a:p>
          <a:p>
            <a:pPr lvl="1"/>
            <a:r>
              <a:rPr lang="de-DE" dirty="0" smtClean="0"/>
              <a:t>Aktion Kopieren, Ausschneiden, Umbenennen, Löschen, Status ändern anklicken</a:t>
            </a:r>
          </a:p>
          <a:p>
            <a:pPr lvl="1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44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10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537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r="48177" b="41312"/>
          <a:stretch/>
        </p:blipFill>
        <p:spPr bwMode="auto">
          <a:xfrm>
            <a:off x="971600" y="3501008"/>
            <a:ext cx="6552728" cy="297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483768" y="3763197"/>
            <a:ext cx="3600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1.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303748" y="4989366"/>
            <a:ext cx="3600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2.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276128" y="6199765"/>
            <a:ext cx="36004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3.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636168" y="6199765"/>
            <a:ext cx="3592016" cy="27699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7948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de-DE" dirty="0"/>
              <a:t>anlegen – „Handwerkszeug</a:t>
            </a:r>
            <a:r>
              <a:rPr lang="de-DE" dirty="0" smtClean="0"/>
              <a:t>“: Tabellen erstellen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45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24197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0" r="46354" b="18441"/>
          <a:stretch/>
        </p:blipFill>
        <p:spPr bwMode="auto">
          <a:xfrm>
            <a:off x="251520" y="1981597"/>
            <a:ext cx="6228556" cy="435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mit Pfeil 7"/>
          <p:cNvCxnSpPr/>
          <p:nvPr/>
        </p:nvCxnSpPr>
        <p:spPr bwMode="auto">
          <a:xfrm flipH="1">
            <a:off x="4932040" y="3140968"/>
            <a:ext cx="18722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6516216" y="2924944"/>
            <a:ext cx="210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Symbol zur </a:t>
            </a:r>
            <a:br>
              <a:rPr lang="de-DE" dirty="0" smtClean="0"/>
            </a:br>
            <a:r>
              <a:rPr lang="de-DE" dirty="0" smtClean="0"/>
              <a:t>Tabellenerstellung </a:t>
            </a:r>
            <a:endParaRPr lang="de-DE" dirty="0"/>
          </a:p>
        </p:txBody>
      </p:sp>
      <p:pic>
        <p:nvPicPr>
          <p:cNvPr id="10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30450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35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r="46979" b="16184"/>
          <a:stretch/>
        </p:blipFill>
        <p:spPr bwMode="auto">
          <a:xfrm>
            <a:off x="359224" y="1906513"/>
            <a:ext cx="591162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de-DE" dirty="0"/>
              <a:t>anlegen – </a:t>
            </a:r>
            <a:r>
              <a:rPr lang="de-DE" dirty="0" smtClean="0"/>
              <a:t>„Handwerkszeug“: Bilder &amp; Dokumente </a:t>
            </a:r>
            <a:r>
              <a:rPr lang="de-DE" dirty="0"/>
              <a:t>einbinden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46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504520" y="1916832"/>
            <a:ext cx="3108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/>
              <a:t>1) Auswahl per Klick in den Kreis </a:t>
            </a:r>
          </a:p>
          <a:p>
            <a:pPr algn="l"/>
            <a:r>
              <a:rPr lang="de-DE" sz="1200" dirty="0" smtClean="0"/>
              <a:t>2) „Hinzufügen“ anklicken</a:t>
            </a:r>
            <a:endParaRPr lang="de-DE" sz="1200" dirty="0"/>
          </a:p>
        </p:txBody>
      </p:sp>
      <p:cxnSp>
        <p:nvCxnSpPr>
          <p:cNvPr id="9" name="Gerade Verbindung mit Pfeil 8"/>
          <p:cNvCxnSpPr/>
          <p:nvPr/>
        </p:nvCxnSpPr>
        <p:spPr bwMode="auto">
          <a:xfrm flipH="1">
            <a:off x="1979712" y="2096666"/>
            <a:ext cx="4524808" cy="6122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H="1">
            <a:off x="2483768" y="2470830"/>
            <a:ext cx="5040560" cy="32624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6588224" y="3789040"/>
            <a:ext cx="21602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>
                <a:solidFill>
                  <a:srgbClr val="00B050"/>
                </a:solidFill>
              </a:rPr>
              <a:t>TIPP: Legen Sie sich einen „privaten“ Ordner an, in dem alle Bilder und Dokumente abgelegt werden. </a:t>
            </a:r>
          </a:p>
          <a:p>
            <a:pPr algn="l"/>
            <a:r>
              <a:rPr lang="de-DE" sz="1200" dirty="0" smtClean="0">
                <a:solidFill>
                  <a:srgbClr val="00B050"/>
                </a:solidFill>
              </a:rPr>
              <a:t>Privat heißt, dass man ihn nur in angemeldetem Zustand sieht (daher in rot), er für die Öffentlichkeit aber unsichtbar ist.</a:t>
            </a:r>
            <a:endParaRPr lang="de-DE" sz="1200" dirty="0">
              <a:solidFill>
                <a:srgbClr val="00B050"/>
              </a:solidFill>
            </a:endParaRPr>
          </a:p>
        </p:txBody>
      </p:sp>
      <p:pic>
        <p:nvPicPr>
          <p:cNvPr id="21" name="Picture 2" descr="C:\Dokumente und Einstellungen\kg300\Lokale Einstellungen\Temporary Internet Files\Content.IE5\9DB1MWYJ\MM90016308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48769"/>
            <a:ext cx="571635" cy="6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kumente und Einstellungen\kg300\Lokale Einstellungen\Temporary Internet Files\Content.IE5\506ETF56\MC900432671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1639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25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3" r="58035" b="18501"/>
          <a:stretch/>
        </p:blipFill>
        <p:spPr bwMode="auto">
          <a:xfrm>
            <a:off x="251520" y="1772816"/>
            <a:ext cx="5184576" cy="459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de-DE" dirty="0"/>
              <a:t>anlegen – „Handwerkszeug“: Bilder &amp; Dokumente einbinden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Bilder und Dokumente einbinden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47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423223" y="421744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/>
              <a:t>Datei (hier: Bild) hochladen</a:t>
            </a:r>
          </a:p>
        </p:txBody>
      </p:sp>
      <p:cxnSp>
        <p:nvCxnSpPr>
          <p:cNvPr id="9" name="Gerade Verbindung mit Pfeil 8"/>
          <p:cNvCxnSpPr/>
          <p:nvPr/>
        </p:nvCxnSpPr>
        <p:spPr bwMode="auto">
          <a:xfrm flipH="1">
            <a:off x="3923928" y="4359587"/>
            <a:ext cx="2520280" cy="5095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H="1">
            <a:off x="3635896" y="2928719"/>
            <a:ext cx="2736304" cy="5040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feld 24"/>
          <p:cNvSpPr txBox="1"/>
          <p:nvPr/>
        </p:nvSpPr>
        <p:spPr>
          <a:xfrm>
            <a:off x="6372200" y="278644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/>
              <a:t>Titel erscheint, falls Bild nicht geladen oder nicht angezeigt wird, als Text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084168" y="4797152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>
                <a:solidFill>
                  <a:srgbClr val="00B050"/>
                </a:solidFill>
              </a:rPr>
              <a:t>TIPP: Um Ordnung zu halten, lohnt es sich, über entsprechende Unterordner z.B</a:t>
            </a:r>
            <a:r>
              <a:rPr lang="de-DE" sz="1200" dirty="0">
                <a:solidFill>
                  <a:srgbClr val="00B050"/>
                </a:solidFill>
              </a:rPr>
              <a:t>.</a:t>
            </a:r>
            <a:r>
              <a:rPr lang="de-DE" sz="1200" dirty="0" smtClean="0">
                <a:solidFill>
                  <a:srgbClr val="00B050"/>
                </a:solidFill>
              </a:rPr>
              <a:t> nach Personenfotos und anderen zu trennen</a:t>
            </a:r>
            <a:endParaRPr lang="de-DE" sz="1200" dirty="0">
              <a:solidFill>
                <a:srgbClr val="00B050"/>
              </a:solidFill>
            </a:endParaRPr>
          </a:p>
        </p:txBody>
      </p:sp>
      <p:pic>
        <p:nvPicPr>
          <p:cNvPr id="29" name="Picture 2" descr="C:\Dokumente und Einstellungen\kg300\Lokale Einstellungen\Temporary Internet Files\Content.IE5\9DB1MWYJ\MM90016308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66" y="4494448"/>
            <a:ext cx="571635" cy="6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kumente und Einstellungen\kg300\Lokale Einstellungen\Temporary Internet Files\Content.IE5\506ETF56\MC900432671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329467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Lehrstuhlseiten</a:t>
            </a:r>
            <a:r>
              <a:rPr lang="en-US" dirty="0"/>
              <a:t> </a:t>
            </a:r>
            <a:r>
              <a:rPr lang="de-DE" dirty="0"/>
              <a:t>anlegen – „Handwerkszeug“: Bilder &amp; Dokumente einbinden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Vorgegebene Pixelmaße für Bilder</a:t>
            </a:r>
          </a:p>
          <a:p>
            <a:pPr lvl="1"/>
            <a:r>
              <a:rPr lang="de-DE" dirty="0" smtClean="0"/>
              <a:t>„Projekte“ (für Projektübersicht): 200px : 117px</a:t>
            </a:r>
          </a:p>
          <a:p>
            <a:pPr lvl="1"/>
            <a:r>
              <a:rPr lang="de-DE" dirty="0" smtClean="0"/>
              <a:t>Mitarbeiterfotos: Verhältnis 3:4 (hochkant)</a:t>
            </a:r>
            <a:br>
              <a:rPr lang="de-DE" dirty="0" smtClean="0"/>
            </a:br>
            <a:r>
              <a:rPr lang="de-DE" dirty="0" smtClean="0"/>
              <a:t>Darstellung in Mitarbeiterliste =&gt; 75px : 100px</a:t>
            </a:r>
          </a:p>
          <a:p>
            <a:pPr lvl="1"/>
            <a:r>
              <a:rPr lang="de-DE" dirty="0" smtClean="0"/>
              <a:t>News: Darstellung =&gt; 175px : 117px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dirty="0" smtClean="0"/>
              <a:t>- </a:t>
            </a:r>
            <a:fld id="{B31F4BD6-C6EF-4AF5-A1C4-DA3747B56B8B}" type="slidenum">
              <a:rPr lang="de-DE" smtClean="0"/>
              <a:pPr/>
              <a:t>48</a:t>
            </a:fld>
            <a:r>
              <a:rPr lang="de-DE" dirty="0" smtClean="0"/>
              <a:t> -</a:t>
            </a:r>
            <a:endParaRPr lang="de-DE" dirty="0"/>
          </a:p>
        </p:txBody>
      </p:sp>
      <p:pic>
        <p:nvPicPr>
          <p:cNvPr id="7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3500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„Handwerkszeug“: Textanker setzen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Headings</a:t>
            </a:r>
            <a:r>
              <a:rPr lang="de-DE" dirty="0" smtClean="0"/>
              <a:t> </a:t>
            </a:r>
            <a:r>
              <a:rPr lang="de-DE" dirty="0"/>
              <a:t>„verankern“</a:t>
            </a:r>
          </a:p>
          <a:p>
            <a:pPr marL="808038" lvl="1" indent="-457200">
              <a:buFont typeface="+mj-lt"/>
              <a:buAutoNum type="arabicPeriod"/>
            </a:pPr>
            <a:r>
              <a:rPr lang="de-DE" dirty="0" smtClean="0"/>
              <a:t>Alle </a:t>
            </a:r>
            <a:r>
              <a:rPr lang="de-DE" dirty="0"/>
              <a:t>Überschriften oder Schlagworte, die verankert (mit einer Sprungmarke versehen) werden sollen, im Kopfbereich der Seite auflisten und mit „</a:t>
            </a:r>
            <a:r>
              <a:rPr lang="de-DE" dirty="0" err="1"/>
              <a:t>discreet</a:t>
            </a:r>
            <a:r>
              <a:rPr lang="de-DE" dirty="0"/>
              <a:t>“ formatieren: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Inhaltsplatzhalter 3"/>
          <p:cNvPicPr>
            <a:picLocks/>
          </p:cNvPicPr>
          <p:nvPr/>
        </p:nvPicPr>
        <p:blipFill rotWithShape="1">
          <a:blip r:embed="rId2"/>
          <a:srcRect l="14350" t="59922" r="48010" b="2708"/>
          <a:stretch/>
        </p:blipFill>
        <p:spPr bwMode="auto">
          <a:xfrm>
            <a:off x="395536" y="2924944"/>
            <a:ext cx="64087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 txBox="1">
            <a:spLocks/>
          </p:cNvSpPr>
          <p:nvPr/>
        </p:nvSpPr>
        <p:spPr bwMode="auto">
          <a:xfrm>
            <a:off x="7451725" y="6435725"/>
            <a:ext cx="12239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49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36681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err="1" smtClean="0"/>
              <a:t>Einleitung</a:t>
            </a:r>
            <a:r>
              <a:rPr lang="en-US" dirty="0" smtClean="0"/>
              <a:t> – </a:t>
            </a:r>
            <a:r>
              <a:rPr lang="en-US" dirty="0" err="1" smtClean="0"/>
              <a:t>Konzept</a:t>
            </a:r>
            <a:r>
              <a:rPr lang="en-US" dirty="0" smtClean="0"/>
              <a:t> </a:t>
            </a:r>
            <a:r>
              <a:rPr lang="en-US" dirty="0"/>
              <a:t>der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IMTEK-</a:t>
            </a:r>
            <a:r>
              <a:rPr lang="en-US" dirty="0" err="1" smtClean="0"/>
              <a:t>Internetpräsenz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dirty="0" smtClean="0"/>
              <a:t>- </a:t>
            </a:r>
            <a:fld id="{AA1B3E48-C700-4B8B-B1D8-E21F31F965EC}" type="slidenum">
              <a:rPr lang="de-DE" smtClean="0"/>
              <a:pPr/>
              <a:t>5</a:t>
            </a:fld>
            <a:r>
              <a:rPr lang="de-DE" dirty="0" smtClean="0"/>
              <a:t> -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940152" y="2000783"/>
            <a:ext cx="216024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Lehrstuhlseite</a:t>
            </a:r>
            <a:br>
              <a:rPr lang="de-DE" b="1" dirty="0" smtClean="0"/>
            </a:br>
            <a:endParaRPr lang="de-DE" b="1" dirty="0" smtClean="0"/>
          </a:p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statische Seiten</a:t>
            </a:r>
            <a:br>
              <a:rPr lang="de-DE" dirty="0" smtClean="0"/>
            </a:br>
            <a:endParaRPr lang="de-DE" dirty="0" smtClean="0"/>
          </a:p>
          <a:p>
            <a:pPr marL="285750" indent="-285750" algn="l">
              <a:buFont typeface="Wingdings" pitchFamily="2" charset="2"/>
              <a:buChar char="§"/>
            </a:pPr>
            <a:r>
              <a:rPr lang="de-DE" dirty="0" smtClean="0"/>
              <a:t>Forschung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de-DE" dirty="0" smtClean="0"/>
              <a:t>Lehre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83568" y="1993783"/>
            <a:ext cx="216024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News, </a:t>
            </a:r>
            <a:br>
              <a:rPr lang="de-DE" b="1" dirty="0" smtClean="0"/>
            </a:br>
            <a:r>
              <a:rPr lang="de-DE" b="1" dirty="0" smtClean="0"/>
              <a:t>Termine</a:t>
            </a:r>
          </a:p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dynamische</a:t>
            </a:r>
            <a:br>
              <a:rPr lang="de-DE" dirty="0" smtClean="0"/>
            </a:br>
            <a:r>
              <a:rPr lang="de-DE" dirty="0" smtClean="0"/>
              <a:t>Seiten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3347864" y="1975797"/>
            <a:ext cx="216024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Projekte,</a:t>
            </a:r>
            <a:br>
              <a:rPr lang="de-DE" b="1" dirty="0" smtClean="0"/>
            </a:br>
            <a:r>
              <a:rPr lang="de-DE" b="1" dirty="0" smtClean="0"/>
              <a:t>Publikationen,</a:t>
            </a:r>
            <a:br>
              <a:rPr lang="de-DE" b="1" dirty="0" smtClean="0"/>
            </a:br>
            <a:r>
              <a:rPr lang="de-DE" b="1" dirty="0" smtClean="0"/>
              <a:t>Mitarbeiter</a:t>
            </a:r>
          </a:p>
          <a:p>
            <a:r>
              <a:rPr lang="de-DE" dirty="0" smtClean="0"/>
              <a:t>dynamische</a:t>
            </a:r>
            <a:br>
              <a:rPr lang="de-DE" dirty="0" smtClean="0"/>
            </a:br>
            <a:r>
              <a:rPr lang="de-DE" dirty="0" smtClean="0"/>
              <a:t>Seiten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83568" y="1422728"/>
            <a:ext cx="748883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Neue IMTEK-Webseite</a:t>
            </a:r>
            <a:endParaRPr lang="de-DE" b="1" dirty="0"/>
          </a:p>
        </p:txBody>
      </p:sp>
      <p:sp>
        <p:nvSpPr>
          <p:cNvPr id="15" name="Pfeil nach unten 14"/>
          <p:cNvSpPr/>
          <p:nvPr/>
        </p:nvSpPr>
        <p:spPr bwMode="auto">
          <a:xfrm rot="10800000">
            <a:off x="4211960" y="4797152"/>
            <a:ext cx="432048" cy="576064"/>
          </a:xfrm>
          <a:prstGeom prst="downArrow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Pfeil nach unten 16"/>
          <p:cNvSpPr/>
          <p:nvPr/>
        </p:nvSpPr>
        <p:spPr bwMode="auto">
          <a:xfrm rot="10800000">
            <a:off x="1444107" y="4797152"/>
            <a:ext cx="432048" cy="576064"/>
          </a:xfrm>
          <a:prstGeom prst="downArrow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Pfeil nach unten 17"/>
          <p:cNvSpPr/>
          <p:nvPr/>
        </p:nvSpPr>
        <p:spPr bwMode="auto">
          <a:xfrm rot="10800000">
            <a:off x="6785737" y="4797152"/>
            <a:ext cx="432048" cy="576064"/>
          </a:xfrm>
          <a:prstGeom prst="downArrow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94450" y="5373216"/>
            <a:ext cx="14670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Forschungs-</a:t>
            </a:r>
            <a:br>
              <a:rPr lang="de-DE" dirty="0" smtClean="0"/>
            </a:br>
            <a:r>
              <a:rPr lang="de-DE" dirty="0" err="1" smtClean="0"/>
              <a:t>datenbank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1221518" y="5373216"/>
            <a:ext cx="8772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Typo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6605741" y="5373216"/>
            <a:ext cx="7745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Plone</a:t>
            </a:r>
            <a:endParaRPr lang="de-DE" dirty="0"/>
          </a:p>
        </p:txBody>
      </p:sp>
      <p:sp>
        <p:nvSpPr>
          <p:cNvPr id="4" name="Geschweifte Klammer links 3"/>
          <p:cNvSpPr/>
          <p:nvPr/>
        </p:nvSpPr>
        <p:spPr bwMode="auto">
          <a:xfrm>
            <a:off x="332822" y="1930099"/>
            <a:ext cx="360040" cy="3003689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-391905" y="321906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2"/>
                </a:solidFill>
              </a:rPr>
              <a:t>Inhalte</a:t>
            </a:r>
            <a:endParaRPr lang="de-DE" sz="1200" b="1" dirty="0">
              <a:solidFill>
                <a:schemeClr val="tx2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1760637" y="5733256"/>
            <a:ext cx="2551828" cy="5442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4312465" y="6025933"/>
            <a:ext cx="1" cy="2376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 flipH="1">
            <a:off x="4312466" y="5733256"/>
            <a:ext cx="2680560" cy="5411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feld 25"/>
          <p:cNvSpPr txBox="1"/>
          <p:nvPr/>
        </p:nvSpPr>
        <p:spPr>
          <a:xfrm>
            <a:off x="2771799" y="6237312"/>
            <a:ext cx="3240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2"/>
                </a:solidFill>
              </a:rPr>
              <a:t>Datenbanken/Eingabesysteme</a:t>
            </a:r>
            <a:endParaRPr lang="de-DE" sz="1200" b="1" dirty="0">
              <a:solidFill>
                <a:schemeClr val="tx2"/>
              </a:solidFill>
            </a:endParaRPr>
          </a:p>
        </p:txBody>
      </p:sp>
      <p:pic>
        <p:nvPicPr>
          <p:cNvPr id="23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9507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„Handwerkszeug“: </a:t>
            </a:r>
            <a:r>
              <a:rPr lang="de-DE" dirty="0" smtClean="0"/>
              <a:t>Textanker setzen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Headings</a:t>
            </a:r>
            <a:r>
              <a:rPr lang="de-DE" dirty="0" smtClean="0"/>
              <a:t> </a:t>
            </a:r>
            <a:r>
              <a:rPr lang="de-DE" dirty="0"/>
              <a:t>„verankern“</a:t>
            </a:r>
          </a:p>
          <a:p>
            <a:pPr marL="808038" lvl="1" indent="-457200">
              <a:buFont typeface="+mj-lt"/>
              <a:buAutoNum type="arabicPeriod" startAt="2"/>
            </a:pPr>
            <a:r>
              <a:rPr lang="de-DE" dirty="0" smtClean="0"/>
              <a:t>Wort </a:t>
            </a:r>
            <a:r>
              <a:rPr lang="de-DE" dirty="0"/>
              <a:t>markieren und auf das Ankersymbol klicken</a:t>
            </a:r>
          </a:p>
          <a:p>
            <a:pPr marL="808038" lvl="1" indent="-457200">
              <a:buFont typeface="+mj-lt"/>
              <a:buAutoNum type="arabicPeriod" startAt="2"/>
            </a:pPr>
            <a:r>
              <a:rPr lang="de-DE" dirty="0" smtClean="0"/>
              <a:t>im </a:t>
            </a:r>
            <a:r>
              <a:rPr lang="de-DE" dirty="0"/>
              <a:t>Auswahlmenü „Auf Anker verweisen“ =&gt; „</a:t>
            </a:r>
            <a:r>
              <a:rPr lang="de-DE" dirty="0" err="1"/>
              <a:t>Heading</a:t>
            </a:r>
            <a:r>
              <a:rPr lang="de-DE" dirty="0"/>
              <a:t>“ auswählen </a:t>
            </a:r>
          </a:p>
          <a:p>
            <a:pPr marL="808038" lvl="1" indent="-457200">
              <a:buFont typeface="+mj-lt"/>
              <a:buAutoNum type="arabicPeriod" startAt="2"/>
            </a:pPr>
            <a:r>
              <a:rPr lang="de-DE" dirty="0" smtClean="0"/>
              <a:t>rechts </a:t>
            </a:r>
            <a:r>
              <a:rPr lang="de-DE" dirty="0"/>
              <a:t>die jeweilige Überschrift </a:t>
            </a:r>
            <a:r>
              <a:rPr lang="de-DE" dirty="0" err="1"/>
              <a:t>anticken</a:t>
            </a:r>
            <a:endParaRPr lang="de-DE" dirty="0"/>
          </a:p>
          <a:p>
            <a:pPr marL="808038" lvl="1" indent="-457200">
              <a:buFont typeface="+mj-lt"/>
              <a:buAutoNum type="arabicPeriod" startAt="2"/>
            </a:pPr>
            <a:r>
              <a:rPr lang="de-DE" dirty="0" smtClean="0"/>
              <a:t>ok </a:t>
            </a:r>
            <a:r>
              <a:rPr lang="de-DE" dirty="0"/>
              <a:t>wählen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5"/>
          <p:cNvSpPr txBox="1">
            <a:spLocks/>
          </p:cNvSpPr>
          <p:nvPr/>
        </p:nvSpPr>
        <p:spPr bwMode="auto">
          <a:xfrm>
            <a:off x="7451725" y="6435725"/>
            <a:ext cx="12239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50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23877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„Handwerkszeug“: Textanker </a:t>
            </a:r>
            <a:r>
              <a:rPr lang="de-DE" dirty="0" smtClean="0"/>
              <a:t>setzen</a:t>
            </a:r>
            <a:endParaRPr lang="de-DE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 rotWithShape="1">
          <a:blip r:embed="rId2"/>
          <a:srcRect l="13671" t="41051" r="48953" b="18396"/>
          <a:stretch/>
        </p:blipFill>
        <p:spPr bwMode="auto">
          <a:xfrm>
            <a:off x="905101" y="1484784"/>
            <a:ext cx="6907259" cy="4607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 txBox="1">
            <a:spLocks/>
          </p:cNvSpPr>
          <p:nvPr/>
        </p:nvSpPr>
        <p:spPr bwMode="auto">
          <a:xfrm>
            <a:off x="7451725" y="6435725"/>
            <a:ext cx="12239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51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0102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Seiten-Formatierungen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am Bsp</a:t>
            </a:r>
            <a:r>
              <a:rPr lang="de-DE" dirty="0"/>
              <a:t>. </a:t>
            </a:r>
            <a:r>
              <a:rPr lang="de-DE" dirty="0" smtClean="0"/>
              <a:t>Anwendungsentwicklung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de-DE" dirty="0" smtClean="0"/>
              <a:t>Im Folgenden näher erläutert:</a:t>
            </a:r>
          </a:p>
          <a:p>
            <a:pPr marL="693738" lvl="1" indent="-342900"/>
            <a:r>
              <a:rPr lang="de-DE" dirty="0" smtClean="0"/>
              <a:t>Kontaktseite des Lehrstuhls</a:t>
            </a:r>
          </a:p>
          <a:p>
            <a:pPr marL="693738" lvl="1" indent="-342900"/>
            <a:r>
              <a:rPr lang="de-DE" dirty="0" smtClean="0"/>
              <a:t>Mitarbeiter-Lebensläufe</a:t>
            </a:r>
          </a:p>
          <a:p>
            <a:pPr marL="693738" lvl="1" indent="-342900"/>
            <a:r>
              <a:rPr lang="de-DE" dirty="0" smtClean="0"/>
              <a:t>Forschungsseite </a:t>
            </a:r>
            <a:endParaRPr lang="de-DE" dirty="0"/>
          </a:p>
        </p:txBody>
      </p:sp>
      <p:pic>
        <p:nvPicPr>
          <p:cNvPr id="4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5"/>
          <p:cNvSpPr txBox="1">
            <a:spLocks/>
          </p:cNvSpPr>
          <p:nvPr/>
        </p:nvSpPr>
        <p:spPr bwMode="auto">
          <a:xfrm>
            <a:off x="7451725" y="6435725"/>
            <a:ext cx="12239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52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84938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Seiten-Formatierung: </a:t>
            </a:r>
            <a:br>
              <a:rPr lang="de-DE" dirty="0" smtClean="0"/>
            </a:br>
            <a:r>
              <a:rPr lang="de-DE" dirty="0" smtClean="0"/>
              <a:t>Kontaktseite </a:t>
            </a:r>
            <a:r>
              <a:rPr lang="de-DE" dirty="0"/>
              <a:t>des </a:t>
            </a:r>
            <a:r>
              <a:rPr lang="de-DE" dirty="0" smtClean="0"/>
              <a:t>Lehrstuhls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75" y="1341438"/>
            <a:ext cx="5682853" cy="4967287"/>
          </a:xfrm>
        </p:spPr>
        <p:txBody>
          <a:bodyPr/>
          <a:lstStyle/>
          <a:p>
            <a:r>
              <a:rPr lang="de-DE" dirty="0" smtClean="0"/>
              <a:t>Seitentitel: Kontakt – Lehrstuhl für </a:t>
            </a:r>
            <a:r>
              <a:rPr lang="de-DE" dirty="0" err="1" smtClean="0"/>
              <a:t>xy</a:t>
            </a:r>
            <a:endParaRPr lang="de-DE" dirty="0"/>
          </a:p>
          <a:p>
            <a:r>
              <a:rPr lang="de-DE" dirty="0" smtClean="0"/>
              <a:t>Inhalt des Haupttextes</a:t>
            </a:r>
          </a:p>
          <a:p>
            <a:pPr lvl="1"/>
            <a:r>
              <a:rPr lang="de-DE" dirty="0" smtClean="0"/>
              <a:t>Lehrstuhlleiter = </a:t>
            </a:r>
            <a:r>
              <a:rPr lang="de-DE" dirty="0" err="1" smtClean="0"/>
              <a:t>Subheading</a:t>
            </a:r>
            <a:endParaRPr lang="de-DE" dirty="0" smtClean="0"/>
          </a:p>
          <a:p>
            <a:pPr lvl="1"/>
            <a:r>
              <a:rPr lang="de-DE" dirty="0" smtClean="0"/>
              <a:t>Foto und Kontaktdaten sind in 1-spaltige bzw. 2-spalitge Tabelle eingetragen</a:t>
            </a:r>
          </a:p>
          <a:p>
            <a:pPr lvl="1"/>
            <a:r>
              <a:rPr lang="de-DE" dirty="0" smtClean="0"/>
              <a:t>Tabellenformatierung:		</a:t>
            </a:r>
          </a:p>
          <a:p>
            <a:pPr lvl="2"/>
            <a:r>
              <a:rPr lang="de-DE" dirty="0" smtClean="0"/>
              <a:t>Invisible </a:t>
            </a:r>
            <a:r>
              <a:rPr lang="de-DE" dirty="0" err="1" smtClean="0"/>
              <a:t>Grid</a:t>
            </a:r>
            <a:r>
              <a:rPr lang="de-DE" dirty="0" smtClean="0"/>
              <a:t> (damit Rahmen nicht sichtbar ist)</a:t>
            </a:r>
          </a:p>
          <a:p>
            <a:pPr lvl="2"/>
            <a:r>
              <a:rPr lang="de-DE" dirty="0" smtClean="0"/>
              <a:t>ohne Häkchen bei „Überschrift erzeugen“</a:t>
            </a:r>
          </a:p>
          <a:p>
            <a:pPr lvl="2"/>
            <a:r>
              <a:rPr lang="de-DE" dirty="0" smtClean="0"/>
              <a:t>Schrift: </a:t>
            </a:r>
            <a:r>
              <a:rPr lang="de-DE" dirty="0" err="1" smtClean="0"/>
              <a:t>Plain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endParaRPr lang="de-DE" dirty="0"/>
          </a:p>
        </p:txBody>
      </p:sp>
      <p:pic>
        <p:nvPicPr>
          <p:cNvPr id="24053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t="11584" r="58125" b="3663"/>
          <a:stretch/>
        </p:blipFill>
        <p:spPr bwMode="auto">
          <a:xfrm>
            <a:off x="5829250" y="1282452"/>
            <a:ext cx="2755534" cy="486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 flipV="1">
            <a:off x="4644008" y="5941878"/>
            <a:ext cx="1296144" cy="1708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3275856" y="594187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/>
              <a:t>Schrifttyp: Normal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3298900" y="5445224"/>
            <a:ext cx="199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/>
              <a:t>Schrifttyp: </a:t>
            </a:r>
            <a:r>
              <a:rPr lang="de-DE" sz="1200" dirty="0" err="1" smtClean="0"/>
              <a:t>Subheading</a:t>
            </a:r>
            <a:endParaRPr lang="de-DE" sz="1200" dirty="0"/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5076056" y="5589240"/>
            <a:ext cx="864096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liennummernplatzhalter 5"/>
          <p:cNvSpPr txBox="1">
            <a:spLocks/>
          </p:cNvSpPr>
          <p:nvPr/>
        </p:nvSpPr>
        <p:spPr bwMode="auto">
          <a:xfrm>
            <a:off x="7451725" y="6435725"/>
            <a:ext cx="12239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53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38732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Seiten-Formatierung:</a:t>
            </a:r>
            <a:br>
              <a:rPr lang="de-DE" dirty="0"/>
            </a:br>
            <a:r>
              <a:rPr lang="de-DE" dirty="0" smtClean="0"/>
              <a:t>Startseite „Forschung“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smtClean="0"/>
              <a:t>Seitentitel: „Forschung im Überblick“ – diese Seite ist Standardseite des Ordners „Forschung“, wird also als Startseite dieses Ordner angezeigt</a:t>
            </a:r>
            <a:endParaRPr lang="de-DE" dirty="0"/>
          </a:p>
        </p:txBody>
      </p:sp>
      <p:pic>
        <p:nvPicPr>
          <p:cNvPr id="24064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5" r="47991" b="29180"/>
          <a:stretch/>
        </p:blipFill>
        <p:spPr bwMode="auto">
          <a:xfrm>
            <a:off x="233612" y="2870261"/>
            <a:ext cx="5688632" cy="398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 flipH="1">
            <a:off x="3801050" y="2348880"/>
            <a:ext cx="1514247" cy="12228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5292080" y="22048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/>
              <a:t>Quicklinks </a:t>
            </a:r>
            <a:r>
              <a:rPr lang="de-DE" sz="1200" dirty="0" smtClean="0"/>
              <a:t>ermöglichen ein Nach-unten-Springen zum entsprechenden Absatz, wie das geht: siehe Folie „Übungsaufgabe Textanker setzen“</a:t>
            </a:r>
            <a:endParaRPr lang="de-DE" sz="1200" dirty="0"/>
          </a:p>
        </p:txBody>
      </p:sp>
      <p:sp>
        <p:nvSpPr>
          <p:cNvPr id="12" name="Geschweifte Klammer rechts 11"/>
          <p:cNvSpPr/>
          <p:nvPr/>
        </p:nvSpPr>
        <p:spPr bwMode="auto">
          <a:xfrm>
            <a:off x="5706220" y="3933056"/>
            <a:ext cx="216024" cy="504056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84168" y="3941812"/>
            <a:ext cx="2250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/>
              <a:t>Kurzer </a:t>
            </a:r>
            <a:r>
              <a:rPr lang="de-DE" sz="1200" b="1" dirty="0" err="1" smtClean="0"/>
              <a:t>Einleitungtext</a:t>
            </a:r>
            <a:endParaRPr lang="de-DE" sz="1200" dirty="0"/>
          </a:p>
        </p:txBody>
      </p:sp>
      <p:sp>
        <p:nvSpPr>
          <p:cNvPr id="15" name="Geschweifte Klammer rechts 14"/>
          <p:cNvSpPr/>
          <p:nvPr/>
        </p:nvSpPr>
        <p:spPr bwMode="auto">
          <a:xfrm>
            <a:off x="5922244" y="4581128"/>
            <a:ext cx="257925" cy="936104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084168" y="4437112"/>
            <a:ext cx="26083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 smtClean="0"/>
              <a:t>Kurzer </a:t>
            </a:r>
            <a:r>
              <a:rPr lang="de-DE" sz="1200" b="1" dirty="0" err="1" smtClean="0"/>
              <a:t>Einleitungtext</a:t>
            </a:r>
            <a:r>
              <a:rPr lang="de-DE" sz="1200" b="1" dirty="0" smtClean="0"/>
              <a:t> eines Forschungsbereichs </a:t>
            </a:r>
            <a:r>
              <a:rPr lang="de-DE" sz="1200" dirty="0" smtClean="0"/>
              <a:t>mit Link &gt;&gt; mehr auf Folgeseiten (die man in der Navigation als Unterordner angelegt sind)</a:t>
            </a:r>
          </a:p>
          <a:p>
            <a:pPr algn="l"/>
            <a:r>
              <a:rPr lang="de-DE" sz="1200" dirty="0" smtClean="0"/>
              <a:t>Alle Einleitungstexte mit Bild sind in Tabellen formatiert, siehe nächste Folie</a:t>
            </a:r>
            <a:endParaRPr lang="de-DE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3801050" y="4453462"/>
            <a:ext cx="2250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err="1" smtClean="0">
                <a:solidFill>
                  <a:srgbClr val="FF0000"/>
                </a:solidFill>
              </a:rPr>
              <a:t>Heading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703294" y="5319791"/>
            <a:ext cx="2250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>
                <a:solidFill>
                  <a:srgbClr val="FF0000"/>
                </a:solidFill>
              </a:rPr>
              <a:t>Normal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463602" y="3571702"/>
            <a:ext cx="2250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err="1" smtClean="0">
                <a:solidFill>
                  <a:srgbClr val="FF0000"/>
                </a:solidFill>
              </a:rPr>
              <a:t>Discreet</a:t>
            </a:r>
            <a:endParaRPr lang="de-DE" sz="1200" dirty="0">
              <a:solidFill>
                <a:srgbClr val="FF0000"/>
              </a:solidFill>
            </a:endParaRPr>
          </a:p>
        </p:txBody>
      </p:sp>
      <p:cxnSp>
        <p:nvCxnSpPr>
          <p:cNvPr id="20" name="Gerade Verbindung mit Pfeil 19"/>
          <p:cNvCxnSpPr>
            <a:stCxn id="22" idx="1"/>
          </p:cNvCxnSpPr>
          <p:nvPr/>
        </p:nvCxnSpPr>
        <p:spPr bwMode="auto">
          <a:xfrm flipH="1" flipV="1">
            <a:off x="5620716" y="6306512"/>
            <a:ext cx="430490" cy="69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feld 21"/>
          <p:cNvSpPr txBox="1"/>
          <p:nvPr/>
        </p:nvSpPr>
        <p:spPr>
          <a:xfrm>
            <a:off x="6051206" y="6237312"/>
            <a:ext cx="2599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/>
              <a:t>Bildgröße, skaliert: </a:t>
            </a:r>
            <a:r>
              <a:rPr lang="de-DE" sz="1200" b="1" dirty="0" smtClean="0"/>
              <a:t>200 </a:t>
            </a:r>
            <a:r>
              <a:rPr lang="de-DE" sz="1200" b="1" dirty="0" err="1" smtClean="0"/>
              <a:t>px</a:t>
            </a:r>
            <a:r>
              <a:rPr lang="de-DE" sz="1200" b="1" dirty="0" smtClean="0"/>
              <a:t> </a:t>
            </a:r>
            <a:r>
              <a:rPr lang="de-DE" sz="1200" b="1" dirty="0"/>
              <a:t>× 132px</a:t>
            </a:r>
          </a:p>
        </p:txBody>
      </p:sp>
      <p:pic>
        <p:nvPicPr>
          <p:cNvPr id="21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oliennummernplatzhalter 5"/>
          <p:cNvSpPr txBox="1">
            <a:spLocks/>
          </p:cNvSpPr>
          <p:nvPr/>
        </p:nvSpPr>
        <p:spPr bwMode="auto">
          <a:xfrm>
            <a:off x="7451725" y="6435725"/>
            <a:ext cx="12239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54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28586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Seiten-Formatierung:</a:t>
            </a:r>
            <a:br>
              <a:rPr lang="de-DE" dirty="0"/>
            </a:br>
            <a:r>
              <a:rPr lang="de-DE" dirty="0" smtClean="0"/>
              <a:t>Startseite „Forschung“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3738" lvl="1" indent="-342900"/>
            <a:r>
              <a:rPr lang="de-DE" dirty="0" smtClean="0"/>
              <a:t>Einzelne zweispaltige Tabellen dienen als Formatierungshilfe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H="1">
            <a:off x="3801050" y="2348880"/>
            <a:ext cx="1514247" cy="12228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Geschweifte Klammer rechts 11"/>
          <p:cNvSpPr/>
          <p:nvPr/>
        </p:nvSpPr>
        <p:spPr bwMode="auto">
          <a:xfrm>
            <a:off x="5706220" y="3933056"/>
            <a:ext cx="216024" cy="504056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Geschweifte Klammer rechts 14"/>
          <p:cNvSpPr/>
          <p:nvPr/>
        </p:nvSpPr>
        <p:spPr bwMode="auto">
          <a:xfrm>
            <a:off x="5922244" y="4581128"/>
            <a:ext cx="257925" cy="936104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801050" y="4453462"/>
            <a:ext cx="2250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err="1" smtClean="0">
                <a:solidFill>
                  <a:srgbClr val="FF0000"/>
                </a:solidFill>
              </a:rPr>
              <a:t>Hading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703294" y="5319791"/>
            <a:ext cx="2250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>
                <a:solidFill>
                  <a:srgbClr val="FF0000"/>
                </a:solidFill>
              </a:rPr>
              <a:t>Normal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463602" y="3571702"/>
            <a:ext cx="2250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err="1" smtClean="0">
                <a:solidFill>
                  <a:srgbClr val="FF0000"/>
                </a:solidFill>
              </a:rPr>
              <a:t>Discreet</a:t>
            </a:r>
            <a:endParaRPr lang="de-DE" sz="1200" dirty="0">
              <a:solidFill>
                <a:srgbClr val="FF0000"/>
              </a:solidFill>
            </a:endParaRPr>
          </a:p>
        </p:txBody>
      </p:sp>
      <p:pic>
        <p:nvPicPr>
          <p:cNvPr id="24074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4" r="48438" b="26746"/>
          <a:stretch/>
        </p:blipFill>
        <p:spPr bwMode="auto">
          <a:xfrm>
            <a:off x="801675" y="1844824"/>
            <a:ext cx="7154699" cy="447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Gerade Verbindung mit Pfeil 20"/>
          <p:cNvCxnSpPr/>
          <p:nvPr/>
        </p:nvCxnSpPr>
        <p:spPr bwMode="auto">
          <a:xfrm flipH="1" flipV="1">
            <a:off x="1907704" y="3571702"/>
            <a:ext cx="1440160" cy="7213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feld 24"/>
          <p:cNvSpPr txBox="1"/>
          <p:nvPr/>
        </p:nvSpPr>
        <p:spPr>
          <a:xfrm rot="1594405">
            <a:off x="1968243" y="3911605"/>
            <a:ext cx="1041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 smtClean="0">
                <a:solidFill>
                  <a:srgbClr val="FF0000"/>
                </a:solidFill>
              </a:rPr>
              <a:t>verweist auf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3259448" y="4236202"/>
            <a:ext cx="541602" cy="23613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liennummernplatzhalter 5"/>
          <p:cNvSpPr txBox="1">
            <a:spLocks/>
          </p:cNvSpPr>
          <p:nvPr/>
        </p:nvSpPr>
        <p:spPr bwMode="auto">
          <a:xfrm>
            <a:off x="7451725" y="6435725"/>
            <a:ext cx="12239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55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510578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Seiten-Formatierung: </a:t>
            </a:r>
            <a:br>
              <a:rPr lang="de-DE" dirty="0"/>
            </a:br>
            <a:r>
              <a:rPr lang="de-DE" dirty="0" smtClean="0"/>
              <a:t>Mitarbeiter-Lebensläufe / pers. MA-Seite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75" y="1341438"/>
            <a:ext cx="8563173" cy="4967287"/>
          </a:xfrm>
        </p:spPr>
        <p:txBody>
          <a:bodyPr/>
          <a:lstStyle/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Kurzname vergeben: Nachname</a:t>
            </a:r>
          </a:p>
          <a:p>
            <a:pPr lvl="1"/>
            <a:r>
              <a:rPr lang="de-DE" dirty="0" smtClean="0"/>
              <a:t>Seitentitel: kompletter Name</a:t>
            </a:r>
          </a:p>
          <a:p>
            <a:pPr lvl="1"/>
            <a:r>
              <a:rPr lang="de-DE" dirty="0" smtClean="0"/>
              <a:t>Beschreibung: Funktion, </a:t>
            </a:r>
            <a:r>
              <a:rPr lang="de-DE" b="0" dirty="0" smtClean="0"/>
              <a:t>(Bsp. Doktorand: Doktorand in der Gruppe </a:t>
            </a:r>
            <a:r>
              <a:rPr lang="de-DE" b="0" dirty="0" err="1" smtClean="0"/>
              <a:t>xy</a:t>
            </a:r>
            <a:r>
              <a:rPr lang="de-DE" b="0" dirty="0" smtClean="0"/>
              <a:t> oder auf dem Thema </a:t>
            </a:r>
            <a:r>
              <a:rPr lang="de-DE" b="0" dirty="0" err="1" smtClean="0"/>
              <a:t>xy</a:t>
            </a:r>
            <a:r>
              <a:rPr lang="de-DE" b="0" dirty="0"/>
              <a:t>)</a:t>
            </a:r>
          </a:p>
        </p:txBody>
      </p:sp>
      <p:pic>
        <p:nvPicPr>
          <p:cNvPr id="24064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10859" r="50153" b="49662"/>
          <a:stretch/>
        </p:blipFill>
        <p:spPr bwMode="auto">
          <a:xfrm>
            <a:off x="323528" y="1412776"/>
            <a:ext cx="4483309" cy="294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 txBox="1">
            <a:spLocks/>
          </p:cNvSpPr>
          <p:nvPr/>
        </p:nvSpPr>
        <p:spPr bwMode="auto">
          <a:xfrm>
            <a:off x="7451725" y="6435725"/>
            <a:ext cx="12239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56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48579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Seiten-Formatierung:</a:t>
            </a:r>
            <a:br>
              <a:rPr lang="de-DE" dirty="0"/>
            </a:br>
            <a:r>
              <a:rPr lang="de-DE" dirty="0" smtClean="0"/>
              <a:t>Mitarbeiter-Lebensläufe / pers. MA-Seite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75" y="1341438"/>
            <a:ext cx="8563173" cy="4967287"/>
          </a:xfrm>
        </p:spPr>
        <p:txBody>
          <a:bodyPr/>
          <a:lstStyle/>
          <a:p>
            <a:pPr lvl="1"/>
            <a:r>
              <a:rPr lang="de-DE" dirty="0" smtClean="0"/>
              <a:t>Einstellung =&gt; Von Navigation ausschließen</a:t>
            </a:r>
            <a:endParaRPr lang="de-DE" b="0" dirty="0"/>
          </a:p>
        </p:txBody>
      </p:sp>
      <p:pic>
        <p:nvPicPr>
          <p:cNvPr id="24074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t="24190" r="48230" b="32027"/>
          <a:stretch/>
        </p:blipFill>
        <p:spPr bwMode="auto">
          <a:xfrm>
            <a:off x="539552" y="1916832"/>
            <a:ext cx="6328420" cy="439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 txBox="1">
            <a:spLocks/>
          </p:cNvSpPr>
          <p:nvPr/>
        </p:nvSpPr>
        <p:spPr bwMode="auto">
          <a:xfrm>
            <a:off x="7451725" y="6435725"/>
            <a:ext cx="12239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57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796153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Seiten-Formatierung</a:t>
            </a:r>
            <a:r>
              <a:rPr lang="de-DE" dirty="0" smtClean="0"/>
              <a:t>: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Mitarbeiter-Lebensläufe / pers. MA-Seite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75" y="1341438"/>
            <a:ext cx="4496969" cy="4967287"/>
          </a:xfrm>
        </p:spPr>
        <p:txBody>
          <a:bodyPr/>
          <a:lstStyle/>
          <a:p>
            <a:pPr lvl="1"/>
            <a:r>
              <a:rPr lang="de-DE" dirty="0" smtClean="0"/>
              <a:t>Überschriften: </a:t>
            </a:r>
            <a:r>
              <a:rPr lang="de-DE" dirty="0" err="1" smtClean="0"/>
              <a:t>Subheading</a:t>
            </a:r>
            <a:r>
              <a:rPr lang="de-DE" dirty="0" smtClean="0"/>
              <a:t> </a:t>
            </a:r>
            <a:r>
              <a:rPr lang="de-DE" dirty="0" err="1" smtClean="0"/>
              <a:t>bold</a:t>
            </a:r>
            <a:endParaRPr lang="de-DE" dirty="0" smtClean="0"/>
          </a:p>
          <a:p>
            <a:pPr lvl="1"/>
            <a:r>
              <a:rPr lang="de-DE" dirty="0" smtClean="0"/>
              <a:t>Vita-Text : Normal</a:t>
            </a:r>
          </a:p>
          <a:p>
            <a:pPr lvl="1"/>
            <a:r>
              <a:rPr lang="de-DE" dirty="0" smtClean="0"/>
              <a:t>Foto: Cursor vor „Vita“ platzieren und auf das Bild-Symbol (Baum) zum Einbinden klicken und „rechts“ für die Ausrichtung wählen.</a:t>
            </a:r>
            <a:endParaRPr lang="de-DE" dirty="0"/>
          </a:p>
        </p:txBody>
      </p:sp>
      <p:pic>
        <p:nvPicPr>
          <p:cNvPr id="24064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50000" r="55328" b="3813"/>
          <a:stretch/>
        </p:blipFill>
        <p:spPr bwMode="auto">
          <a:xfrm>
            <a:off x="4378551" y="1340768"/>
            <a:ext cx="408188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169590" y="4027783"/>
            <a:ext cx="4330402" cy="2425553"/>
            <a:chOff x="107504" y="4005064"/>
            <a:chExt cx="4330402" cy="2425553"/>
          </a:xfrm>
        </p:grpSpPr>
        <p:pic>
          <p:nvPicPr>
            <p:cNvPr id="24084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3" t="51022" r="50468" b="17632"/>
            <a:stretch/>
          </p:blipFill>
          <p:spPr bwMode="auto">
            <a:xfrm>
              <a:off x="107504" y="4005064"/>
              <a:ext cx="4330402" cy="242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Ellipse 3"/>
            <p:cNvSpPr/>
            <p:nvPr/>
          </p:nvSpPr>
          <p:spPr bwMode="auto">
            <a:xfrm>
              <a:off x="3491880" y="5434905"/>
              <a:ext cx="432048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8" name="Gerade Verbindung mit Pfeil 7"/>
          <p:cNvCxnSpPr/>
          <p:nvPr/>
        </p:nvCxnSpPr>
        <p:spPr bwMode="auto">
          <a:xfrm>
            <a:off x="3419872" y="1700807"/>
            <a:ext cx="1296144" cy="5040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/>
          <p:nvPr/>
        </p:nvCxnSpPr>
        <p:spPr bwMode="auto">
          <a:xfrm>
            <a:off x="2771800" y="2105235"/>
            <a:ext cx="2016224" cy="3876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2" descr="C:\Dokumente und Einstellungen\kg300\Lokale Einstellungen\Temporary Internet Files\Content.IE5\506ETF56\MC900432671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 bwMode="auto">
          <a:xfrm>
            <a:off x="7164288" y="1484784"/>
            <a:ext cx="288032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oliennummernplatzhalter 5"/>
          <p:cNvSpPr txBox="1">
            <a:spLocks/>
          </p:cNvSpPr>
          <p:nvPr/>
        </p:nvSpPr>
        <p:spPr bwMode="auto">
          <a:xfrm>
            <a:off x="7451725" y="6435725"/>
            <a:ext cx="12239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58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221491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Seiten-Formatierung:</a:t>
            </a:r>
            <a:br>
              <a:rPr lang="de-DE" dirty="0"/>
            </a:br>
            <a:r>
              <a:rPr lang="de-DE" dirty="0"/>
              <a:t>Mitarbeiter-Lebensläufe / pers. MA-Seite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Kontaktdetails in Tabellenform eintragen:</a:t>
            </a:r>
          </a:p>
          <a:p>
            <a:pPr marL="185738" lvl="1" indent="0">
              <a:buNone/>
            </a:pP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475656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59</a:t>
            </a:fld>
            <a:r>
              <a:rPr lang="de-DE" smtClean="0"/>
              <a:t> -</a:t>
            </a:r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854645" y="1988840"/>
            <a:ext cx="5112569" cy="4248420"/>
            <a:chOff x="748542" y="1336884"/>
            <a:chExt cx="5760641" cy="4849441"/>
          </a:xfrm>
        </p:grpSpPr>
        <p:pic>
          <p:nvPicPr>
            <p:cNvPr id="242278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9" t="24872" r="48177" b="21635"/>
            <a:stretch/>
          </p:blipFill>
          <p:spPr bwMode="auto">
            <a:xfrm>
              <a:off x="748542" y="1336884"/>
              <a:ext cx="5760641" cy="484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1529408" y="4213706"/>
              <a:ext cx="4110189" cy="316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dirty="0">
                  <a:solidFill>
                    <a:srgbClr val="FF0000"/>
                  </a:solidFill>
                </a:rPr>
                <a:t>in Tabellenform </a:t>
              </a:r>
              <a:r>
                <a:rPr lang="de-DE" sz="1200" dirty="0" smtClean="0">
                  <a:solidFill>
                    <a:srgbClr val="FF0000"/>
                  </a:solidFill>
                </a:rPr>
                <a:t>anlegen: 3-spaltig, invisible </a:t>
              </a:r>
              <a:r>
                <a:rPr lang="de-DE" sz="1200" dirty="0" err="1" smtClean="0">
                  <a:solidFill>
                    <a:srgbClr val="FF0000"/>
                  </a:solidFill>
                </a:rPr>
                <a:t>grid</a:t>
              </a:r>
              <a:endParaRPr lang="de-DE" dirty="0"/>
            </a:p>
          </p:txBody>
        </p:sp>
      </p:grpSp>
      <p:pic>
        <p:nvPicPr>
          <p:cNvPr id="13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1512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1D9291F9-6527-452E-AB9D-237FF36D881E}" type="slidenum">
              <a:rPr lang="de-DE"/>
              <a:pPr/>
              <a:t>6</a:t>
            </a:fld>
            <a:r>
              <a:rPr lang="de-DE"/>
              <a:t> -</a:t>
            </a:r>
          </a:p>
        </p:txBody>
      </p:sp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Einleitung</a:t>
            </a:r>
            <a:r>
              <a:rPr lang="en-US" dirty="0" smtClean="0"/>
              <a:t> – </a:t>
            </a:r>
            <a:r>
              <a:rPr lang="en-US" dirty="0" err="1" smtClean="0"/>
              <a:t>Konzept</a:t>
            </a:r>
            <a:r>
              <a:rPr lang="en-US" dirty="0" smtClean="0"/>
              <a:t> </a:t>
            </a:r>
            <a:r>
              <a:rPr lang="en-US" dirty="0"/>
              <a:t>der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IMTEK-</a:t>
            </a:r>
            <a:r>
              <a:rPr lang="en-US" dirty="0" err="1" smtClean="0"/>
              <a:t>Internetpräsenz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0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341438"/>
            <a:ext cx="8569523" cy="4967287"/>
          </a:xfrm>
        </p:spPr>
        <p:txBody>
          <a:bodyPr/>
          <a:lstStyle/>
          <a:p>
            <a:pPr marL="0" indent="-165100">
              <a:buNone/>
            </a:pPr>
            <a:r>
              <a:rPr lang="de-DE" dirty="0"/>
              <a:t>	</a:t>
            </a:r>
            <a:r>
              <a:rPr lang="de-DE" dirty="0" smtClean="0"/>
              <a:t>Grund für die Umstellung: </a:t>
            </a:r>
          </a:p>
          <a:p>
            <a:pPr lvl="1"/>
            <a:r>
              <a:rPr lang="de-DE" dirty="0" smtClean="0"/>
              <a:t>Corporate Design (CD) der Uni Freiburg und damit verbunden ein zentrales Content-Management-System (CMS)</a:t>
            </a:r>
            <a:endParaRPr lang="de-DE" b="1" dirty="0" smtClean="0"/>
          </a:p>
          <a:p>
            <a:pPr marL="185738" lvl="1" indent="0">
              <a:buNone/>
            </a:pPr>
            <a:r>
              <a:rPr lang="de-DE" b="1" dirty="0" smtClean="0"/>
              <a:t>Was ist neu/anders?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keine 1:1-Übertragung der alten Inhalte </a:t>
            </a:r>
            <a:r>
              <a:rPr lang="de-DE" dirty="0"/>
              <a:t>mit neuer Optik 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Mehrfacheingaben</a:t>
            </a:r>
            <a:r>
              <a:rPr lang="de-DE" dirty="0"/>
              <a:t>, z. B. für News, </a:t>
            </a:r>
            <a:r>
              <a:rPr lang="de-DE" dirty="0">
                <a:solidFill>
                  <a:srgbClr val="FF0000"/>
                </a:solidFill>
              </a:rPr>
              <a:t>entfallen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Nutzung der Forschungsdatenbank </a:t>
            </a:r>
            <a:r>
              <a:rPr lang="de-DE" dirty="0"/>
              <a:t>für die Pflege von Mitarbeitern, Publikationen und Projekten</a:t>
            </a:r>
          </a:p>
          <a:p>
            <a:pPr lvl="1"/>
            <a:r>
              <a:rPr lang="de-DE" dirty="0"/>
              <a:t>Generell: </a:t>
            </a:r>
            <a:r>
              <a:rPr lang="de-DE" dirty="0">
                <a:solidFill>
                  <a:srgbClr val="FF0000"/>
                </a:solidFill>
              </a:rPr>
              <a:t>weg von inhaltlichen Doppelungen</a:t>
            </a:r>
            <a:r>
              <a:rPr lang="de-DE" dirty="0"/>
              <a:t>, nur das </a:t>
            </a:r>
            <a:r>
              <a:rPr lang="de-DE" dirty="0" smtClean="0"/>
              <a:t>Nötigste </a:t>
            </a:r>
            <a:r>
              <a:rPr lang="de-DE" dirty="0"/>
              <a:t>soll im Web erscheinen</a:t>
            </a:r>
          </a:p>
        </p:txBody>
      </p:sp>
      <p:pic>
        <p:nvPicPr>
          <p:cNvPr id="9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12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1D9291F9-6527-452E-AB9D-237FF36D881E}" type="slidenum">
              <a:rPr lang="de-DE"/>
              <a:pPr/>
              <a:t>60</a:t>
            </a:fld>
            <a:r>
              <a:rPr lang="de-DE"/>
              <a:t> -</a:t>
            </a:r>
          </a:p>
        </p:txBody>
      </p:sp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Hilfe</a:t>
            </a:r>
            <a:r>
              <a:rPr lang="en-US" dirty="0"/>
              <a:t> – </a:t>
            </a:r>
            <a:r>
              <a:rPr lang="en-US" dirty="0" smtClean="0"/>
              <a:t>Online-Support</a:t>
            </a:r>
            <a:endParaRPr lang="en-US" dirty="0"/>
          </a:p>
        </p:txBody>
      </p:sp>
      <p:sp>
        <p:nvSpPr>
          <p:cNvPr id="240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341438"/>
            <a:ext cx="8569523" cy="4967287"/>
          </a:xfrm>
        </p:spPr>
        <p:txBody>
          <a:bodyPr/>
          <a:lstStyle/>
          <a:p>
            <a:pPr lvl="1"/>
            <a:r>
              <a:rPr lang="en-US" sz="1800" dirty="0" smtClean="0"/>
              <a:t>Wiki: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wiki.uni-freiburg.de/tf-infoportal/doku.php/tf-infoportal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err="1" smtClean="0"/>
              <a:t>Plone</a:t>
            </a:r>
            <a:r>
              <a:rPr lang="en-US" sz="1800" dirty="0" smtClean="0"/>
              <a:t> 3 User Manual (auf </a:t>
            </a:r>
            <a:r>
              <a:rPr lang="en-US" sz="1800" dirty="0" err="1" smtClean="0"/>
              <a:t>Englisch</a:t>
            </a:r>
            <a:r>
              <a:rPr lang="en-US" sz="1800" dirty="0" smtClean="0"/>
              <a:t>)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plone.org/documentation/manual/plone-3-user-manual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err="1" smtClean="0"/>
              <a:t>Rechenzentrum</a:t>
            </a:r>
            <a:r>
              <a:rPr lang="en-US" sz="1800" dirty="0" smtClean="0"/>
              <a:t> </a:t>
            </a:r>
            <a:r>
              <a:rPr lang="en-US" sz="1800" dirty="0"/>
              <a:t>CMS –Support: http://www.cms.uni-freiburg.de/</a:t>
            </a:r>
            <a:endParaRPr lang="en-US" sz="1800" dirty="0" smtClean="0"/>
          </a:p>
          <a:p>
            <a:pPr marL="523875" lvl="2" indent="0">
              <a:buNone/>
            </a:pPr>
            <a:endParaRPr lang="en-US" sz="1600" dirty="0" smtClean="0"/>
          </a:p>
          <a:p>
            <a:pPr lvl="1"/>
            <a:endParaRPr lang="en-US" sz="1800" dirty="0"/>
          </a:p>
        </p:txBody>
      </p:sp>
      <p:pic>
        <p:nvPicPr>
          <p:cNvPr id="9" name="Picture 2" descr="C:\Dokumente und Einstellungen\kg300\Lokale Einstellungen\Temporary Internet Files\Content.IE5\506ETF56\MC900432671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77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Hilfe</a:t>
            </a:r>
            <a:r>
              <a:rPr lang="en-US" dirty="0"/>
              <a:t> – </a:t>
            </a:r>
            <a:r>
              <a:rPr lang="en-US" dirty="0" smtClean="0"/>
              <a:t>Offline-Support</a:t>
            </a:r>
            <a:endParaRPr lang="en-US" dirty="0"/>
          </a:p>
        </p:txBody>
      </p:sp>
      <p:sp>
        <p:nvSpPr>
          <p:cNvPr id="240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341438"/>
            <a:ext cx="8569523" cy="4967287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Allgemeine</a:t>
            </a:r>
            <a:r>
              <a:rPr lang="en-US" sz="2000" dirty="0" smtClean="0"/>
              <a:t> und </a:t>
            </a:r>
            <a:r>
              <a:rPr lang="en-US" sz="2000" dirty="0" err="1" smtClean="0"/>
              <a:t>inhaltliche</a:t>
            </a:r>
            <a:r>
              <a:rPr lang="en-US" sz="2000" dirty="0" smtClean="0"/>
              <a:t> </a:t>
            </a:r>
            <a:r>
              <a:rPr lang="en-US" sz="2000" dirty="0" err="1" smtClean="0"/>
              <a:t>Fragen</a:t>
            </a:r>
            <a:endParaRPr lang="en-US" sz="2000" dirty="0" smtClean="0"/>
          </a:p>
          <a:p>
            <a:pPr lvl="1"/>
            <a:r>
              <a:rPr lang="en-US" dirty="0" err="1" smtClean="0"/>
              <a:t>Katrin</a:t>
            </a:r>
            <a:r>
              <a:rPr lang="en-US" dirty="0" smtClean="0"/>
              <a:t> Grötzinger (IMTEK): -73242, </a:t>
            </a:r>
            <a:r>
              <a:rPr lang="en-US" dirty="0"/>
              <a:t>news-support@tf.uni-freiburg.de</a:t>
            </a:r>
          </a:p>
          <a:p>
            <a:pPr lvl="1"/>
            <a:r>
              <a:rPr lang="en-US" dirty="0" err="1" smtClean="0"/>
              <a:t>Natascha</a:t>
            </a:r>
            <a:r>
              <a:rPr lang="en-US" dirty="0" smtClean="0"/>
              <a:t> </a:t>
            </a:r>
            <a:r>
              <a:rPr lang="en-US" dirty="0" err="1" smtClean="0"/>
              <a:t>Thoma-Widmann</a:t>
            </a:r>
            <a:r>
              <a:rPr lang="en-US" dirty="0" smtClean="0"/>
              <a:t> (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Fakultät</a:t>
            </a:r>
            <a:r>
              <a:rPr lang="en-US" dirty="0" smtClean="0"/>
              <a:t>): -8056, </a:t>
            </a:r>
            <a:br>
              <a:rPr lang="en-US" dirty="0" smtClean="0"/>
            </a:br>
            <a:r>
              <a:rPr lang="en-US" dirty="0" smtClean="0"/>
              <a:t>news-support@tf.uni-freiburg.de</a:t>
            </a:r>
            <a:endParaRPr lang="en-US" dirty="0"/>
          </a:p>
          <a:p>
            <a:pPr marL="171450" lvl="1" indent="-17145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Blip>
                <a:blip r:embed="rId2"/>
              </a:buBlip>
            </a:pPr>
            <a:r>
              <a:rPr lang="en-US" b="1" dirty="0" err="1">
                <a:ea typeface="+mn-ea"/>
                <a:cs typeface="+mn-cs"/>
              </a:rPr>
              <a:t>Administrationsrechte</a:t>
            </a:r>
            <a:r>
              <a:rPr lang="en-US" b="1" dirty="0">
                <a:ea typeface="+mn-ea"/>
                <a:cs typeface="+mn-cs"/>
              </a:rPr>
              <a:t> &amp; </a:t>
            </a:r>
            <a:r>
              <a:rPr lang="en-US" b="1" dirty="0" err="1" smtClean="0">
                <a:ea typeface="+mn-ea"/>
                <a:cs typeface="+mn-cs"/>
              </a:rPr>
              <a:t>Technische</a:t>
            </a:r>
            <a:r>
              <a:rPr lang="en-US" b="1" dirty="0" smtClean="0">
                <a:ea typeface="+mn-ea"/>
                <a:cs typeface="+mn-cs"/>
              </a:rPr>
              <a:t> </a:t>
            </a:r>
            <a:r>
              <a:rPr lang="en-US" b="1" dirty="0" err="1" smtClean="0">
                <a:ea typeface="+mn-ea"/>
                <a:cs typeface="+mn-cs"/>
              </a:rPr>
              <a:t>Fragestellungen</a:t>
            </a:r>
            <a:r>
              <a:rPr lang="en-US" b="1" dirty="0" smtClean="0">
                <a:ea typeface="+mn-ea"/>
                <a:cs typeface="+mn-cs"/>
              </a:rPr>
              <a:t> </a:t>
            </a:r>
            <a:r>
              <a:rPr lang="en-US" b="1" dirty="0" err="1">
                <a:ea typeface="+mn-ea"/>
                <a:cs typeface="+mn-cs"/>
              </a:rPr>
              <a:t>zum</a:t>
            </a:r>
            <a:r>
              <a:rPr lang="en-US" b="1" dirty="0">
                <a:ea typeface="+mn-ea"/>
                <a:cs typeface="+mn-cs"/>
              </a:rPr>
              <a:t> </a:t>
            </a:r>
            <a:r>
              <a:rPr lang="en-US" b="1" dirty="0" smtClean="0">
                <a:ea typeface="+mn-ea"/>
                <a:cs typeface="+mn-cs"/>
              </a:rPr>
              <a:t>CMS / IMTEK-</a:t>
            </a:r>
            <a:r>
              <a:rPr lang="en-US" b="1" dirty="0" err="1" smtClean="0">
                <a:ea typeface="+mn-ea"/>
                <a:cs typeface="+mn-cs"/>
              </a:rPr>
              <a:t>Webauftritt</a:t>
            </a:r>
            <a:endParaRPr lang="en-US" b="1" dirty="0">
              <a:ea typeface="+mn-ea"/>
              <a:cs typeface="+mn-cs"/>
            </a:endParaRPr>
          </a:p>
          <a:p>
            <a:pPr lvl="1"/>
            <a:r>
              <a:rPr lang="en-US" dirty="0" smtClean="0"/>
              <a:t>IMTEK-EDV-</a:t>
            </a:r>
            <a:r>
              <a:rPr lang="en-US" dirty="0" err="1" smtClean="0"/>
              <a:t>Administratorin</a:t>
            </a:r>
            <a:r>
              <a:rPr lang="en-US" dirty="0" smtClean="0"/>
              <a:t> </a:t>
            </a:r>
            <a:r>
              <a:rPr lang="en-US" dirty="0"/>
              <a:t>Yvonne </a:t>
            </a:r>
            <a:r>
              <a:rPr lang="en-US" dirty="0" smtClean="0"/>
              <a:t>Haller (IMTEK): -7159, </a:t>
            </a:r>
            <a:r>
              <a:rPr lang="en-US" dirty="0"/>
              <a:t>news-support@tf.uni-freiburg.de</a:t>
            </a:r>
          </a:p>
          <a:p>
            <a:pPr lvl="1"/>
            <a:r>
              <a:rPr lang="en-US" dirty="0" err="1" smtClean="0">
                <a:hlinkClick r:id="rId3"/>
              </a:rPr>
              <a:t>Rechenzentrum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CMS-Support-Team: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www.cms.uni-freiburg.de/kontakt.html</a:t>
            </a:r>
            <a:endParaRPr lang="en-US" sz="1800" dirty="0"/>
          </a:p>
          <a:p>
            <a:pPr lvl="1"/>
            <a:r>
              <a:rPr lang="en-US" dirty="0" smtClean="0">
                <a:hlinkClick r:id="rId4"/>
              </a:rPr>
              <a:t>CMS-</a:t>
            </a:r>
            <a:r>
              <a:rPr lang="en-US" dirty="0" err="1" smtClean="0">
                <a:hlinkClick r:id="rId4"/>
              </a:rPr>
              <a:t>Schulungen</a:t>
            </a:r>
            <a:r>
              <a:rPr lang="en-US" dirty="0" smtClean="0">
                <a:hlinkClick r:id="rId4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sz="1800" dirty="0" smtClean="0"/>
          </a:p>
        </p:txBody>
      </p:sp>
      <p:pic>
        <p:nvPicPr>
          <p:cNvPr id="9" name="Picture 2" descr="C:\Dokumente und Einstellungen\kg300\Lokale Einstellungen\Temporary Internet Files\Content.IE5\506ETF56\MC900432671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4"/>
          <p:cNvSpPr txBox="1">
            <a:spLocks/>
          </p:cNvSpPr>
          <p:nvPr/>
        </p:nvSpPr>
        <p:spPr>
          <a:xfrm>
            <a:off x="1503363" y="6443663"/>
            <a:ext cx="5805487" cy="234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Geneva" charset="-128"/>
                <a:cs typeface="Arial" charset="0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mtClean="0"/>
              <a:t>Katrin Grötzinger</a:t>
            </a:r>
            <a:endParaRPr lang="de-DE" dirty="0"/>
          </a:p>
        </p:txBody>
      </p:sp>
      <p:sp>
        <p:nvSpPr>
          <p:cNvPr id="11" name="Datumsplatzhalter 3"/>
          <p:cNvSpPr txBox="1">
            <a:spLocks/>
          </p:cNvSpPr>
          <p:nvPr/>
        </p:nvSpPr>
        <p:spPr>
          <a:xfrm>
            <a:off x="322263" y="6343650"/>
            <a:ext cx="865187" cy="42386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 smtClean="0"/>
              <a:t>Juli 2012</a:t>
            </a:r>
            <a:endParaRPr lang="de-DE" dirty="0"/>
          </a:p>
        </p:txBody>
      </p:sp>
      <p:sp>
        <p:nvSpPr>
          <p:cNvPr id="12" name="Foliennummernplatzhalter 5"/>
          <p:cNvSpPr txBox="1">
            <a:spLocks/>
          </p:cNvSpPr>
          <p:nvPr/>
        </p:nvSpPr>
        <p:spPr bwMode="auto">
          <a:xfrm>
            <a:off x="7451725" y="6435725"/>
            <a:ext cx="12239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mtClean="0"/>
              <a:t>- </a:t>
            </a:r>
            <a:fld id="{1D9291F9-6527-452E-AB9D-237FF36D881E}" type="slidenum">
              <a:rPr lang="de-DE" smtClean="0"/>
              <a:pPr/>
              <a:t>61</a:t>
            </a:fld>
            <a:r>
              <a:rPr lang="de-DE" smtClean="0"/>
              <a:t> -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769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1D9291F9-6527-452E-AB9D-237FF36D881E}" type="slidenum">
              <a:rPr lang="de-DE"/>
              <a:pPr/>
              <a:t>7</a:t>
            </a:fld>
            <a:r>
              <a:rPr lang="de-DE"/>
              <a:t> -</a:t>
            </a:r>
          </a:p>
        </p:txBody>
      </p:sp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Einleitung</a:t>
            </a:r>
            <a:r>
              <a:rPr lang="en-US" dirty="0" smtClean="0"/>
              <a:t> – </a:t>
            </a:r>
            <a:r>
              <a:rPr lang="en-US" dirty="0" err="1" smtClean="0"/>
              <a:t>Glossar</a:t>
            </a:r>
            <a:r>
              <a:rPr lang="en-US" dirty="0" smtClean="0"/>
              <a:t> </a:t>
            </a:r>
            <a:r>
              <a:rPr lang="en-US" dirty="0"/>
              <a:t>der </a:t>
            </a:r>
            <a:r>
              <a:rPr lang="en-US" dirty="0" err="1" smtClean="0"/>
              <a:t>wichtigsten</a:t>
            </a:r>
            <a:r>
              <a:rPr lang="en-US" dirty="0" smtClean="0"/>
              <a:t> </a:t>
            </a:r>
            <a:r>
              <a:rPr lang="en-US" dirty="0" err="1" smtClean="0"/>
              <a:t>Abkürzungen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0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341438"/>
            <a:ext cx="8569523" cy="4967287"/>
          </a:xfrm>
        </p:spPr>
        <p:txBody>
          <a:bodyPr>
            <a:normAutofit/>
          </a:bodyPr>
          <a:lstStyle/>
          <a:p>
            <a:pPr marL="350838" lvl="1" indent="-165100">
              <a:buNone/>
            </a:pPr>
            <a:r>
              <a:rPr lang="en-US" b="1" dirty="0"/>
              <a:t>CMS = Content Management System </a:t>
            </a:r>
            <a:endParaRPr lang="en-US" b="1" dirty="0" smtClean="0"/>
          </a:p>
          <a:p>
            <a:pPr lvl="1"/>
            <a:r>
              <a:rPr lang="en-US" b="1" dirty="0" smtClean="0"/>
              <a:t>(</a:t>
            </a:r>
            <a:r>
              <a:rPr lang="en-US" b="1" dirty="0" err="1" smtClean="0"/>
              <a:t>Redaktions</a:t>
            </a:r>
            <a:r>
              <a:rPr lang="en-US" b="1" dirty="0" smtClean="0"/>
              <a:t>-</a:t>
            </a:r>
            <a:r>
              <a:rPr lang="en-US" b="1" dirty="0"/>
              <a:t>)System</a:t>
            </a:r>
            <a:r>
              <a:rPr lang="en-US" dirty="0"/>
              <a:t>, das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erlaubt</a:t>
            </a:r>
            <a:r>
              <a:rPr lang="en-US" dirty="0"/>
              <a:t>, den </a:t>
            </a:r>
            <a:r>
              <a:rPr lang="en-US" dirty="0" err="1"/>
              <a:t>Inhalt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Website </a:t>
            </a:r>
            <a:r>
              <a:rPr lang="en-US" dirty="0" smtClean="0"/>
              <a:t>in </a:t>
            </a:r>
            <a:r>
              <a:rPr lang="en-US" dirty="0" err="1" smtClean="0"/>
              <a:t>sogenannten</a:t>
            </a:r>
            <a:r>
              <a:rPr lang="en-US" dirty="0" smtClean="0"/>
              <a:t> Templates (</a:t>
            </a:r>
            <a:r>
              <a:rPr lang="en-US" dirty="0" err="1" smtClean="0"/>
              <a:t>dt.</a:t>
            </a:r>
            <a:r>
              <a:rPr lang="en-US" dirty="0" smtClean="0"/>
              <a:t>: </a:t>
            </a:r>
            <a:r>
              <a:rPr lang="en-US" dirty="0" err="1" smtClean="0"/>
              <a:t>Maske</a:t>
            </a:r>
            <a:r>
              <a:rPr lang="en-US" dirty="0" smtClean="0"/>
              <a:t>/</a:t>
            </a:r>
            <a:r>
              <a:rPr lang="en-US" dirty="0" err="1" smtClean="0"/>
              <a:t>Vorlage</a:t>
            </a:r>
            <a:r>
              <a:rPr lang="en-US" dirty="0" smtClean="0"/>
              <a:t>) </a:t>
            </a:r>
            <a:r>
              <a:rPr lang="en-US" dirty="0" err="1" smtClean="0"/>
              <a:t>anzulegen</a:t>
            </a:r>
            <a:r>
              <a:rPr lang="en-US" dirty="0" smtClean="0"/>
              <a:t> und </a:t>
            </a:r>
            <a:r>
              <a:rPr lang="en-US" dirty="0" err="1" smtClean="0"/>
              <a:t>darzustellen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Rechtesystem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unterschiedlichen</a:t>
            </a:r>
            <a:r>
              <a:rPr lang="en-US" dirty="0" smtClean="0"/>
              <a:t> </a:t>
            </a:r>
            <a:r>
              <a:rPr lang="en-US" dirty="0" err="1" smtClean="0"/>
              <a:t>Personen</a:t>
            </a:r>
            <a:r>
              <a:rPr lang="en-US" dirty="0" smtClean="0"/>
              <a:t> </a:t>
            </a:r>
            <a:r>
              <a:rPr lang="en-US" b="1" dirty="0" err="1" smtClean="0"/>
              <a:t>unterschiedliche</a:t>
            </a:r>
            <a:r>
              <a:rPr lang="en-US" b="1" dirty="0" smtClean="0"/>
              <a:t> </a:t>
            </a:r>
            <a:r>
              <a:rPr lang="en-US" b="1" dirty="0" err="1" smtClean="0"/>
              <a:t>Rollen</a:t>
            </a:r>
            <a:r>
              <a:rPr lang="en-US" b="1" dirty="0" smtClean="0"/>
              <a:t> </a:t>
            </a:r>
            <a:r>
              <a:rPr lang="en-US" dirty="0" smtClean="0"/>
              <a:t>(und </a:t>
            </a:r>
            <a:r>
              <a:rPr lang="en-US" dirty="0" err="1" smtClean="0"/>
              <a:t>damit</a:t>
            </a:r>
            <a:r>
              <a:rPr lang="en-US" dirty="0" smtClean="0"/>
              <a:t> </a:t>
            </a:r>
            <a:r>
              <a:rPr lang="en-US" dirty="0" err="1" smtClean="0"/>
              <a:t>Aufgaben</a:t>
            </a:r>
            <a:r>
              <a:rPr lang="en-US" dirty="0" smtClean="0"/>
              <a:t>) </a:t>
            </a:r>
            <a:r>
              <a:rPr lang="en-US" dirty="0" err="1" smtClean="0"/>
              <a:t>zuweisen</a:t>
            </a:r>
            <a:r>
              <a:rPr lang="en-US" dirty="0" smtClean="0"/>
              <a:t>, so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b="1" dirty="0" smtClean="0"/>
              <a:t>Workflow </a:t>
            </a:r>
            <a:r>
              <a:rPr lang="en-US" dirty="0" err="1" smtClean="0"/>
              <a:t>defininert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Readkteur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bspw</a:t>
            </a:r>
            <a:r>
              <a:rPr lang="en-US" dirty="0" smtClean="0"/>
              <a:t>.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schreiben</a:t>
            </a:r>
            <a:r>
              <a:rPr lang="en-US" dirty="0" smtClean="0"/>
              <a:t> und </a:t>
            </a:r>
            <a:r>
              <a:rPr lang="en-US" dirty="0" err="1" smtClean="0"/>
              <a:t>einem</a:t>
            </a:r>
            <a:r>
              <a:rPr lang="en-US" dirty="0" smtClean="0"/>
              <a:t> Administrator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Veröffentlichung</a:t>
            </a:r>
            <a:r>
              <a:rPr lang="en-US" dirty="0" smtClean="0"/>
              <a:t> </a:t>
            </a:r>
            <a:r>
              <a:rPr lang="en-US" dirty="0" err="1" smtClean="0"/>
              <a:t>einreichen</a:t>
            </a:r>
            <a:endParaRPr lang="en-US" dirty="0"/>
          </a:p>
        </p:txBody>
      </p:sp>
      <p:pic>
        <p:nvPicPr>
          <p:cNvPr id="9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1D9291F9-6527-452E-AB9D-237FF36D881E}" type="slidenum">
              <a:rPr lang="de-DE"/>
              <a:pPr/>
              <a:t>8</a:t>
            </a:fld>
            <a:r>
              <a:rPr lang="de-DE"/>
              <a:t> -</a:t>
            </a:r>
          </a:p>
        </p:txBody>
      </p:sp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Einleitung</a:t>
            </a:r>
            <a:r>
              <a:rPr lang="en-US" dirty="0" smtClean="0"/>
              <a:t> – </a:t>
            </a:r>
            <a:r>
              <a:rPr lang="en-US" dirty="0" err="1" smtClean="0"/>
              <a:t>Glossar</a:t>
            </a:r>
            <a:r>
              <a:rPr lang="en-US" dirty="0" smtClean="0"/>
              <a:t> </a:t>
            </a:r>
            <a:r>
              <a:rPr lang="en-US" dirty="0"/>
              <a:t>der </a:t>
            </a:r>
            <a:r>
              <a:rPr lang="en-US" dirty="0" err="1" smtClean="0"/>
              <a:t>wichtigsten</a:t>
            </a:r>
            <a:r>
              <a:rPr lang="en-US" dirty="0" smtClean="0"/>
              <a:t> </a:t>
            </a:r>
            <a:r>
              <a:rPr lang="en-US" dirty="0" err="1" smtClean="0"/>
              <a:t>Abkürzungen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0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341438"/>
            <a:ext cx="8569523" cy="4967287"/>
          </a:xfrm>
        </p:spPr>
        <p:txBody>
          <a:bodyPr/>
          <a:lstStyle/>
          <a:p>
            <a:r>
              <a:rPr lang="en-US" dirty="0" err="1" smtClean="0"/>
              <a:t>Portlet</a:t>
            </a:r>
            <a:endParaRPr lang="en-US" dirty="0" smtClean="0"/>
          </a:p>
          <a:p>
            <a:pPr lvl="1"/>
            <a:r>
              <a:rPr lang="en-US" dirty="0" err="1" smtClean="0"/>
              <a:t>Fenster</a:t>
            </a:r>
            <a:r>
              <a:rPr lang="en-US" dirty="0" smtClean="0"/>
              <a:t>/</a:t>
            </a:r>
            <a:r>
              <a:rPr lang="en-US" dirty="0" err="1" smtClean="0"/>
              <a:t>Bereich</a:t>
            </a:r>
            <a:r>
              <a:rPr lang="en-US" dirty="0"/>
              <a:t>, das/der auf </a:t>
            </a:r>
            <a:r>
              <a:rPr lang="en-US" dirty="0" err="1"/>
              <a:t>mehreren</a:t>
            </a:r>
            <a:r>
              <a:rPr lang="en-US" dirty="0"/>
              <a:t> </a:t>
            </a:r>
            <a:r>
              <a:rPr lang="en-US" dirty="0" err="1"/>
              <a:t>Seiten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Portals </a:t>
            </a:r>
            <a:r>
              <a:rPr lang="en-US" dirty="0" err="1"/>
              <a:t>angezeigt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 smtClean="0"/>
              <a:t>kann</a:t>
            </a:r>
            <a:endParaRPr lang="en-US" dirty="0"/>
          </a:p>
          <a:p>
            <a:pPr lvl="1"/>
            <a:r>
              <a:rPr lang="en-US" dirty="0" smtClean="0"/>
              <a:t>die </a:t>
            </a:r>
            <a:r>
              <a:rPr lang="en-US" dirty="0" err="1" smtClean="0"/>
              <a:t>angezeigten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/>
              <a:t>Inhalte</a:t>
            </a:r>
            <a:r>
              <a:rPr lang="en-US" dirty="0"/>
              <a:t> </a:t>
            </a:r>
            <a:r>
              <a:rPr lang="en-US" dirty="0" err="1" smtClean="0"/>
              <a:t>müssen</a:t>
            </a:r>
            <a:r>
              <a:rPr lang="en-US" dirty="0" smtClean="0"/>
              <a:t>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einmal</a:t>
            </a:r>
            <a:r>
              <a:rPr lang="en-US" dirty="0"/>
              <a:t> </a:t>
            </a:r>
            <a:r>
              <a:rPr lang="en-US" dirty="0" err="1"/>
              <a:t>eingegeben</a:t>
            </a:r>
            <a:r>
              <a:rPr lang="en-US" dirty="0"/>
              <a:t> </a:t>
            </a:r>
            <a:r>
              <a:rPr lang="en-US" dirty="0" err="1" smtClean="0"/>
              <a:t>werden</a:t>
            </a:r>
            <a:endParaRPr lang="en-US" dirty="0"/>
          </a:p>
          <a:p>
            <a:pPr lvl="1"/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/>
              <a:t>Verwaltung</a:t>
            </a:r>
            <a:r>
              <a:rPr lang="en-US" dirty="0"/>
              <a:t> der </a:t>
            </a:r>
            <a:r>
              <a:rPr lang="en-US" dirty="0" err="1"/>
              <a:t>Portlets</a:t>
            </a:r>
            <a:r>
              <a:rPr lang="en-US" dirty="0"/>
              <a:t> (also welches </a:t>
            </a:r>
            <a:r>
              <a:rPr lang="en-US" dirty="0" err="1"/>
              <a:t>Portlet</a:t>
            </a:r>
            <a:r>
              <a:rPr lang="en-US" dirty="0"/>
              <a:t> </a:t>
            </a:r>
            <a:r>
              <a:rPr lang="en-US" dirty="0" err="1"/>
              <a:t>erscheint</a:t>
            </a:r>
            <a:r>
              <a:rPr lang="en-US" dirty="0"/>
              <a:t> </a:t>
            </a:r>
            <a:r>
              <a:rPr lang="en-US" dirty="0" err="1"/>
              <a:t>wo</a:t>
            </a:r>
            <a:r>
              <a:rPr lang="en-US" dirty="0"/>
              <a:t>?) </a:t>
            </a:r>
            <a:r>
              <a:rPr lang="en-US" dirty="0" err="1" smtClean="0"/>
              <a:t>sind</a:t>
            </a:r>
            <a:r>
              <a:rPr lang="en-US" dirty="0" smtClean="0"/>
              <a:t> Admin-</a:t>
            </a:r>
            <a:r>
              <a:rPr lang="en-US" dirty="0" err="1" smtClean="0"/>
              <a:t>Rechte</a:t>
            </a:r>
            <a:r>
              <a:rPr lang="en-US" dirty="0" smtClean="0"/>
              <a:t> </a:t>
            </a:r>
            <a:r>
              <a:rPr lang="en-US" dirty="0" err="1" smtClean="0"/>
              <a:t>notwendig</a:t>
            </a:r>
            <a:endParaRPr lang="de-DE" dirty="0"/>
          </a:p>
        </p:txBody>
      </p:sp>
      <p:pic>
        <p:nvPicPr>
          <p:cNvPr id="9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7" r="62552" b="45572"/>
          <a:stretch/>
        </p:blipFill>
        <p:spPr bwMode="auto">
          <a:xfrm>
            <a:off x="3825836" y="3789040"/>
            <a:ext cx="44905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9552" y="544696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/>
              <a:t>Um </a:t>
            </a:r>
            <a:r>
              <a:rPr lang="de-DE" sz="1200" dirty="0" err="1" smtClean="0"/>
              <a:t>Portlets</a:t>
            </a:r>
            <a:r>
              <a:rPr lang="de-DE" sz="1200" dirty="0" smtClean="0"/>
              <a:t> zu bearbeiten, muss der hellblaue Button </a:t>
            </a:r>
            <a:r>
              <a:rPr lang="de-DE" sz="1200" dirty="0" err="1" smtClean="0"/>
              <a:t>Portleteinstellungen</a:t>
            </a:r>
            <a:r>
              <a:rPr lang="de-DE" sz="1200" dirty="0" smtClean="0"/>
              <a:t>“ sichtbar sein.</a:t>
            </a:r>
            <a:endParaRPr lang="de-DE" sz="1200" dirty="0"/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3203848" y="5983188"/>
            <a:ext cx="62198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2" descr="C:\Dokumente und Einstellungen\kg300\Lokale Einstellungen\Temporary Internet Files\Content.IE5\9DB1MWYJ\MM900163081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5" y="5137973"/>
            <a:ext cx="571635" cy="6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32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Juli 2012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1D9291F9-6527-452E-AB9D-237FF36D881E}" type="slidenum">
              <a:rPr lang="de-DE"/>
              <a:pPr/>
              <a:t>9</a:t>
            </a:fld>
            <a:r>
              <a:rPr lang="de-DE"/>
              <a:t> -</a:t>
            </a:r>
          </a:p>
        </p:txBody>
      </p:sp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Einleitung</a:t>
            </a:r>
            <a:r>
              <a:rPr lang="en-US" dirty="0" smtClean="0"/>
              <a:t> – </a:t>
            </a:r>
            <a:r>
              <a:rPr lang="en-US" dirty="0" err="1" smtClean="0"/>
              <a:t>Glossar</a:t>
            </a:r>
            <a:r>
              <a:rPr lang="en-US" dirty="0" smtClean="0"/>
              <a:t> </a:t>
            </a:r>
            <a:r>
              <a:rPr lang="en-US" dirty="0"/>
              <a:t>der </a:t>
            </a:r>
            <a:r>
              <a:rPr lang="en-US" dirty="0" err="1" smtClean="0"/>
              <a:t>wichtigsten</a:t>
            </a:r>
            <a:r>
              <a:rPr lang="en-US" dirty="0" smtClean="0"/>
              <a:t> </a:t>
            </a:r>
            <a:r>
              <a:rPr lang="en-US" dirty="0" err="1" smtClean="0"/>
              <a:t>Abkürzungen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0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341438"/>
            <a:ext cx="8569523" cy="4967287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Rollen</a:t>
            </a:r>
            <a:r>
              <a:rPr lang="en-US" b="1" dirty="0" smtClean="0"/>
              <a:t> </a:t>
            </a:r>
          </a:p>
          <a:p>
            <a:pPr lvl="1"/>
            <a:r>
              <a:rPr lang="en-US" dirty="0" err="1"/>
              <a:t>hierarchisierte</a:t>
            </a:r>
            <a:r>
              <a:rPr lang="en-US" dirty="0"/>
              <a:t> </a:t>
            </a:r>
            <a:r>
              <a:rPr lang="en-US" dirty="0" err="1"/>
              <a:t>Rollen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definierten</a:t>
            </a:r>
            <a:r>
              <a:rPr lang="en-US" dirty="0"/>
              <a:t> </a:t>
            </a:r>
            <a:r>
              <a:rPr lang="en-US" dirty="0" err="1"/>
              <a:t>Rechten</a:t>
            </a:r>
            <a:r>
              <a:rPr lang="en-US" dirty="0"/>
              <a:t> =&gt;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jeder</a:t>
            </a:r>
            <a:r>
              <a:rPr lang="en-US" dirty="0"/>
              <a:t> hat </a:t>
            </a:r>
            <a:r>
              <a:rPr lang="en-US" dirty="0" err="1"/>
              <a:t>Zugriff</a:t>
            </a:r>
            <a:r>
              <a:rPr lang="en-US" dirty="0"/>
              <a:t> auf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Inhalte</a:t>
            </a:r>
            <a:r>
              <a:rPr lang="en-US" dirty="0"/>
              <a:t> </a:t>
            </a:r>
          </a:p>
          <a:p>
            <a:pPr lvl="1"/>
            <a:r>
              <a:rPr lang="de-DE" b="1" dirty="0"/>
              <a:t>Ansehen: </a:t>
            </a:r>
            <a:r>
              <a:rPr lang="de-DE" dirty="0"/>
              <a:t>der Benutzer hat so gut wie keine Rechte; er kann nur alle nicht veröffentlichten Artikel lesen (ansehen)</a:t>
            </a:r>
          </a:p>
          <a:p>
            <a:pPr lvl="1"/>
            <a:r>
              <a:rPr lang="de-DE" b="1" dirty="0"/>
              <a:t>Hinzufügen: </a:t>
            </a:r>
            <a:r>
              <a:rPr lang="de-DE" dirty="0"/>
              <a:t>darf zusätzlich in seinem Verzeichnis (Ordner) Artikel etc. hinzufügen</a:t>
            </a:r>
          </a:p>
          <a:p>
            <a:pPr lvl="1"/>
            <a:r>
              <a:rPr lang="de-DE" b="1" dirty="0"/>
              <a:t>Bearbeiten: </a:t>
            </a:r>
            <a:r>
              <a:rPr lang="de-DE" dirty="0"/>
              <a:t>darf zusätzlich Artikel etc. bearbeiten, auch wenn er diese nicht selbst erstellt hat</a:t>
            </a:r>
          </a:p>
          <a:p>
            <a:pPr lvl="1"/>
            <a:r>
              <a:rPr lang="de-DE" b="1" dirty="0"/>
              <a:t>Veröffentlichen: </a:t>
            </a:r>
            <a:r>
              <a:rPr lang="de-DE" dirty="0"/>
              <a:t>darf zusätzlich veröffentlichen</a:t>
            </a:r>
          </a:p>
          <a:p>
            <a:pPr marL="523875" lvl="2" indent="0">
              <a:buNone/>
            </a:pPr>
            <a:endParaRPr lang="de-DE" sz="1600" dirty="0"/>
          </a:p>
        </p:txBody>
      </p:sp>
      <p:pic>
        <p:nvPicPr>
          <p:cNvPr id="9" name="Picture 2" descr="C:\Dokumente und Einstellungen\kg300\Lokale Einstellungen\Temporary Internet Files\Content.IE5\506ETF56\MC900432671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00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TEK-Powerpoint Template (2010)">
  <a:themeElements>
    <a:clrScheme name="IMTEK - Powerpoint Template - 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TEK - Powerpoint Template -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TEK - Powerpoint Template -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TEK - Powerpoint Template - 20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IMTEK-Powerpoint Template (2010)</Template>
  <TotalTime>0</TotalTime>
  <Words>2476</Words>
  <Application>Microsoft Office PowerPoint</Application>
  <PresentationFormat>Bildschirmpräsentation (4:3)</PresentationFormat>
  <Paragraphs>544</Paragraphs>
  <Slides>61</Slides>
  <Notes>10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3" baseType="lpstr">
      <vt:lpstr>IMTEK-Powerpoint Template (2010)</vt:lpstr>
      <vt:lpstr>Image</vt:lpstr>
      <vt:lpstr>Relaunch IMTEK-Website  Leitfaden CMS Plone</vt:lpstr>
      <vt:lpstr>Schulung vom 18.06.2012  “CMS Plone/Lehrstuhlseiten”</vt:lpstr>
      <vt:lpstr>Schulung vom 18.06.2012  “CMS Plone/Lehrstuhlseiten”</vt:lpstr>
      <vt:lpstr>Schulung vom 18.06.2012  “CMS Plone/Lehrstuhlseiten”</vt:lpstr>
      <vt:lpstr>Einleitung – Konzept der neuen  IMTEK-Internetpräsenz </vt:lpstr>
      <vt:lpstr>Einleitung – Konzept der neuen  IMTEK-Internetpräsenz </vt:lpstr>
      <vt:lpstr>Einleitung – Glossar der wichtigsten Abkürzungen </vt:lpstr>
      <vt:lpstr>Einleitung – Glossar der wichtigsten Abkürzungen </vt:lpstr>
      <vt:lpstr>Einleitung – Glossar der wichtigsten Abkürzungen </vt:lpstr>
      <vt:lpstr>Einleitung – Administration  </vt:lpstr>
      <vt:lpstr>Einleitung – Administration  </vt:lpstr>
      <vt:lpstr>Einleitung – Anmeldung im System</vt:lpstr>
      <vt:lpstr>Einleitung –  „Meine Einstellungen“ im CMS</vt:lpstr>
      <vt:lpstr>Einleitung – DOs and DON’Ts</vt:lpstr>
      <vt:lpstr>Lehrstuhlseiten anlegen –  Struktur</vt:lpstr>
      <vt:lpstr>Lehrstuhlseiten anlegen –  Struktur</vt:lpstr>
      <vt:lpstr>Lehrstuhlseiten anlegen –  Struktur</vt:lpstr>
      <vt:lpstr>Lehrstuhlseiten anlegen –  Struktur</vt:lpstr>
      <vt:lpstr>Lehrstuhlseiten anlegen – Grundverständnis</vt:lpstr>
      <vt:lpstr>Lehrstuhlseiten anlegen – Grundverständnis</vt:lpstr>
      <vt:lpstr>Lehrstuhlseiten anlegen – Grundverständnis </vt:lpstr>
      <vt:lpstr>Lehrstuhlseiten anlegen – Grundverständnis: Elemente</vt:lpstr>
      <vt:lpstr>Lehrstuhlseiten anlegen – Grundverständnis: Elemente </vt:lpstr>
      <vt:lpstr>Lehrstuhlseiten anlegen – Grundverständnis: Ordner</vt:lpstr>
      <vt:lpstr>Lehrstuhlseiten anlegen – Grundverständnis: Seiten</vt:lpstr>
      <vt:lpstr>Lehrstuhlseiten anlegen – Grundverständnis: Ordner &amp; Seiten</vt:lpstr>
      <vt:lpstr>Lehrstuhlseiten anlegen – Grundverständnis: Editor</vt:lpstr>
      <vt:lpstr>Lehrstuhlseiten anlegen – Grundverständnis: Seiten</vt:lpstr>
      <vt:lpstr>Lehrstuhlseiten anlegen – Grundverständnis: Seiten</vt:lpstr>
      <vt:lpstr>Lehrstuhlseiten anlegen – Grundverständnis: Seiten</vt:lpstr>
      <vt:lpstr>Lehrstuhlseiten anlegen – Grundverständnis: Seiten </vt:lpstr>
      <vt:lpstr>Lehrstuhlseiten anlegen –  Suchmaschinenoptimierung (SEO)</vt:lpstr>
      <vt:lpstr>Lehrstuhlseiten anlegen –  Seite „Kontakt“ – Bestandteile  </vt:lpstr>
      <vt:lpstr>Lehrstuhlseiten anlegen –  Seite „Kontakt“</vt:lpstr>
      <vt:lpstr>Lehrstuhlseiten anlegen – Persönliche Mitarbeiterseiten</vt:lpstr>
      <vt:lpstr>Lehrstuhlseiten anlegen – Persönliche Mitarbeiterseiten </vt:lpstr>
      <vt:lpstr>Lehrstuhlseiten anlegen – Persönliche Mitarbeiterseiten</vt:lpstr>
      <vt:lpstr>Lehrstuhlseiten anlegen –  Persönlichen Publikationslisten</vt:lpstr>
      <vt:lpstr>Lehrstuhlseiten anlegen –  Persönlichen Publikationslisten</vt:lpstr>
      <vt:lpstr>Lehrstuhlseiten anlegen –  Persönlichen Publikationslisten</vt:lpstr>
      <vt:lpstr>Lehrstuhlseiten anlegen –  Persönlichen Publikationslisten</vt:lpstr>
      <vt:lpstr>Lehrstuhlseiten anlegen – Stellenangebote </vt:lpstr>
      <vt:lpstr>Lehrstuhlseiten anlegen – Stellenangebote </vt:lpstr>
      <vt:lpstr>Lehrstuhlseiten anlegen – „Handwerkszeug“ </vt:lpstr>
      <vt:lpstr>Lehrstuhlseiten anlegen – „Handwerkszeug“: Tabellen erstellen</vt:lpstr>
      <vt:lpstr>Lehrstuhlseiten anlegen – „Handwerkszeug“: Bilder &amp; Dokumente einbinden </vt:lpstr>
      <vt:lpstr>Lehrstuhlseiten anlegen – „Handwerkszeug“: Bilder &amp; Dokumente einbinden </vt:lpstr>
      <vt:lpstr>Lehrstuhlseiten anlegen – „Handwerkszeug“: Bilder &amp; Dokumente einbinden </vt:lpstr>
      <vt:lpstr>„Handwerkszeug“: Textanker setzen </vt:lpstr>
      <vt:lpstr>„Handwerkszeug“: Textanker setzen </vt:lpstr>
      <vt:lpstr>„Handwerkszeug“: Textanker setzen</vt:lpstr>
      <vt:lpstr>Seiten-Formatierungen  am Bsp. Anwendungsentwicklung</vt:lpstr>
      <vt:lpstr>Seiten-Formatierung:  Kontaktseite des Lehrstuhls</vt:lpstr>
      <vt:lpstr>Seiten-Formatierung: Startseite „Forschung“ </vt:lpstr>
      <vt:lpstr>Seiten-Formatierung: Startseite „Forschung“</vt:lpstr>
      <vt:lpstr>Seiten-Formatierung:  Mitarbeiter-Lebensläufe / pers. MA-Seite</vt:lpstr>
      <vt:lpstr>Seiten-Formatierung: Mitarbeiter-Lebensläufe / pers. MA-Seite</vt:lpstr>
      <vt:lpstr>Seiten-Formatierung:  Mitarbeiter-Lebensläufe / pers. MA-Seite</vt:lpstr>
      <vt:lpstr>Seiten-Formatierung: Mitarbeiter-Lebensläufe / pers. MA-Seite</vt:lpstr>
      <vt:lpstr>Hilfe – Online-Support</vt:lpstr>
      <vt:lpstr>Hilfe – Offline-Support</vt:lpstr>
    </vt:vector>
  </TitlesOfParts>
  <Company>Uni Freiburg, IMTEK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IMTEK-Website  Erste Schritte im neuen CMS</dc:title>
  <dc:creator>kg300</dc:creator>
  <cp:lastModifiedBy>kg300</cp:lastModifiedBy>
  <cp:revision>374</cp:revision>
  <cp:lastPrinted>2012-06-29T08:25:35Z</cp:lastPrinted>
  <dcterms:created xsi:type="dcterms:W3CDTF">2011-06-22T13:59:29Z</dcterms:created>
  <dcterms:modified xsi:type="dcterms:W3CDTF">2012-08-01T10:14:24Z</dcterms:modified>
</cp:coreProperties>
</file>